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4"/>
  </p:notesMasterIdLst>
  <p:handoutMasterIdLst>
    <p:handoutMasterId r:id="rId15"/>
  </p:handoutMasterIdLst>
  <p:sldIdLst>
    <p:sldId id="256" r:id="rId2"/>
    <p:sldId id="257" r:id="rId3"/>
    <p:sldId id="258" r:id="rId4"/>
    <p:sldId id="270" r:id="rId5"/>
    <p:sldId id="280" r:id="rId6"/>
    <p:sldId id="282" r:id="rId7"/>
    <p:sldId id="263" r:id="rId8"/>
    <p:sldId id="262" r:id="rId9"/>
    <p:sldId id="260" r:id="rId10"/>
    <p:sldId id="264" r:id="rId11"/>
    <p:sldId id="265" r:id="rId12"/>
    <p:sldId id="267" r:id="rId1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8E8E93"/>
    <a:srgbClr val="FF2F92"/>
    <a:srgbClr val="015F94"/>
    <a:srgbClr val="FF7E79"/>
    <a:srgbClr val="000000"/>
    <a:srgbClr val="ADAEAE"/>
    <a:srgbClr val="27E387"/>
    <a:srgbClr val="FFB371"/>
    <a:srgbClr val="AC4DC7"/>
    <a:srgbClr val="80E4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中間スタイル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テーマ スタイル 1 - アクセント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テーマ スタイル 1 - アクセント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25E5076-3810-47DD-B79F-674D7AD40C01}" styleName="濃色スタイル 1 - アクセント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スタイル (濃色)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34084"/>
    <p:restoredTop sz="86421"/>
  </p:normalViewPr>
  <p:slideViewPr>
    <p:cSldViewPr snapToGrid="0" snapToObjects="1">
      <p:cViewPr varScale="1">
        <p:scale>
          <a:sx n="127" d="100"/>
          <a:sy n="127" d="100"/>
        </p:scale>
        <p:origin x="208" y="408"/>
      </p:cViewPr>
      <p:guideLst>
        <p:guide orient="horz" pos="2160"/>
        <p:guide pos="2880"/>
      </p:guideLst>
    </p:cSldViewPr>
  </p:slideViewPr>
  <p:outlineViewPr>
    <p:cViewPr>
      <p:scale>
        <a:sx n="33" d="100"/>
        <a:sy n="33" d="100"/>
      </p:scale>
      <p:origin x="0" y="-29800"/>
    </p:cViewPr>
  </p:outlineViewPr>
  <p:notesTextViewPr>
    <p:cViewPr>
      <p:scale>
        <a:sx n="1" d="1"/>
        <a:sy n="1" d="1"/>
      </p:scale>
      <p:origin x="0" y="0"/>
    </p:cViewPr>
  </p:notesTextViewPr>
  <p:sorterViewPr>
    <p:cViewPr>
      <p:scale>
        <a:sx n="160" d="100"/>
        <a:sy n="160" d="100"/>
      </p:scale>
      <p:origin x="0" y="0"/>
    </p:cViewPr>
  </p:sorterViewPr>
  <p:notesViewPr>
    <p:cSldViewPr snapToGrid="0" snapToObjects="1">
      <p:cViewPr varScale="1">
        <p:scale>
          <a:sx n="171" d="100"/>
          <a:sy n="171" d="100"/>
        </p:scale>
        <p:origin x="143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D635E2-253E-774F-A7ED-A7F279B0C736}" type="doc">
      <dgm:prSet loTypeId="urn:microsoft.com/office/officeart/2005/8/layout/process2" loCatId="" qsTypeId="urn:microsoft.com/office/officeart/2005/8/quickstyle/simple1" qsCatId="simple" csTypeId="urn:microsoft.com/office/officeart/2005/8/colors/accent1_2" csCatId="accent1" phldr="1"/>
      <dgm:spPr/>
      <dgm:t>
        <a:bodyPr/>
        <a:lstStyle/>
        <a:p>
          <a:endParaRPr kumimoji="1" lang="ja-JP" altLang="en-US"/>
        </a:p>
      </dgm:t>
    </dgm:pt>
    <dgm:pt modelId="{0FEAB13F-184B-5B47-843F-851B848B4D5A}">
      <dgm:prSet phldrT="[テキスト]" custT="1"/>
      <dgm:spPr/>
      <dgm:t>
        <a:bodyPr/>
        <a:lstStyle/>
        <a:p>
          <a:r>
            <a:rPr kumimoji="1" lang="en-US" altLang="ja-JP" sz="1800" dirty="0"/>
            <a:t>1. Fringe </a:t>
          </a:r>
          <a:r>
            <a:rPr kumimoji="1" lang="ja-JP" altLang="en-US" sz="1800"/>
            <a:t>データの一部をハッシュ化</a:t>
          </a:r>
        </a:p>
      </dgm:t>
    </dgm:pt>
    <dgm:pt modelId="{24D9DD3D-9294-EB45-8FDC-987C13FFC7D6}" type="parTrans" cxnId="{19DCC181-6320-3644-B92F-83E796FCC8DB}">
      <dgm:prSet/>
      <dgm:spPr/>
      <dgm:t>
        <a:bodyPr/>
        <a:lstStyle/>
        <a:p>
          <a:endParaRPr kumimoji="1" lang="ja-JP" altLang="en-US" sz="1800"/>
        </a:p>
      </dgm:t>
    </dgm:pt>
    <dgm:pt modelId="{7F4CB237-7E23-CD41-847E-FD64B5E9713F}" type="sibTrans" cxnId="{19DCC181-6320-3644-B92F-83E796FCC8DB}">
      <dgm:prSet custT="1"/>
      <dgm:spPr/>
      <dgm:t>
        <a:bodyPr/>
        <a:lstStyle/>
        <a:p>
          <a:endParaRPr kumimoji="1" lang="ja-JP" altLang="en-US" sz="1800"/>
        </a:p>
      </dgm:t>
    </dgm:pt>
    <dgm:pt modelId="{5E6A544E-C34E-8F4A-8F64-67707B8F7AE5}">
      <dgm:prSet phldrT="[テキスト]" custT="1"/>
      <dgm:spPr/>
      <dgm:t>
        <a:bodyPr/>
        <a:lstStyle/>
        <a:p>
          <a:r>
            <a:rPr kumimoji="1" lang="en-US" altLang="ja-JP" sz="1800" dirty="0"/>
            <a:t>3. </a:t>
          </a:r>
          <a:r>
            <a:rPr kumimoji="1" lang="ja-JP" altLang="en-US" sz="1800"/>
            <a:t>クラスタごとに</a:t>
          </a:r>
          <a:r>
            <a:rPr kumimoji="1" lang="en-US" altLang="ja-JP" sz="1800" dirty="0"/>
            <a:t> Medoid </a:t>
          </a:r>
          <a:r>
            <a:rPr kumimoji="1" lang="ja-JP" altLang="en-US" sz="1800"/>
            <a:t>を決定</a:t>
          </a:r>
        </a:p>
      </dgm:t>
    </dgm:pt>
    <dgm:pt modelId="{051AB9A8-620E-D14A-AD22-530634EE6EBB}" type="parTrans" cxnId="{FE39620A-2F0C-524D-93B7-D442F68CC15F}">
      <dgm:prSet/>
      <dgm:spPr/>
      <dgm:t>
        <a:bodyPr/>
        <a:lstStyle/>
        <a:p>
          <a:endParaRPr kumimoji="1" lang="ja-JP" altLang="en-US" sz="1800"/>
        </a:p>
      </dgm:t>
    </dgm:pt>
    <dgm:pt modelId="{16334F1F-C309-C64C-BEEF-82C7D53B2544}" type="sibTrans" cxnId="{FE39620A-2F0C-524D-93B7-D442F68CC15F}">
      <dgm:prSet custT="1"/>
      <dgm:spPr/>
      <dgm:t>
        <a:bodyPr/>
        <a:lstStyle/>
        <a:p>
          <a:endParaRPr kumimoji="1" lang="ja-JP" altLang="en-US" sz="1800"/>
        </a:p>
      </dgm:t>
    </dgm:pt>
    <dgm:pt modelId="{E6265403-D67C-344F-A349-9647D966B358}">
      <dgm:prSet custT="1"/>
      <dgm:spPr/>
      <dgm:t>
        <a:bodyPr/>
        <a:lstStyle/>
        <a:p>
          <a:r>
            <a:rPr kumimoji="1" lang="en-US" altLang="ja-JP" sz="1800" dirty="0"/>
            <a:t>4. </a:t>
          </a:r>
          <a:r>
            <a:rPr kumimoji="1" lang="ja-JP" altLang="en-US" sz="1800"/>
            <a:t>クラスタとメタデータを結び付け</a:t>
          </a:r>
        </a:p>
      </dgm:t>
    </dgm:pt>
    <dgm:pt modelId="{231A7FB7-974E-CE4C-A42E-8B908786786B}" type="parTrans" cxnId="{4A74E77A-8D75-F54C-AFD6-4B6D5DCD3713}">
      <dgm:prSet/>
      <dgm:spPr/>
      <dgm:t>
        <a:bodyPr/>
        <a:lstStyle/>
        <a:p>
          <a:endParaRPr kumimoji="1" lang="ja-JP" altLang="en-US" sz="1800"/>
        </a:p>
      </dgm:t>
    </dgm:pt>
    <dgm:pt modelId="{37B222DF-27D1-984B-976F-39DCBCFAB4D5}" type="sibTrans" cxnId="{4A74E77A-8D75-F54C-AFD6-4B6D5DCD3713}">
      <dgm:prSet custT="1"/>
      <dgm:spPr/>
      <dgm:t>
        <a:bodyPr/>
        <a:lstStyle/>
        <a:p>
          <a:endParaRPr kumimoji="1" lang="ja-JP" altLang="en-US" sz="1800"/>
        </a:p>
      </dgm:t>
    </dgm:pt>
    <dgm:pt modelId="{82AF97E9-D139-3C4E-8F26-A0BA7C944C13}">
      <dgm:prSet custT="1"/>
      <dgm:spPr/>
      <dgm:t>
        <a:bodyPr/>
        <a:lstStyle/>
        <a:p>
          <a:r>
            <a:rPr kumimoji="1" lang="en-US" altLang="ja-JP" sz="1800" dirty="0"/>
            <a:t>5. </a:t>
          </a:r>
          <a:r>
            <a:rPr kumimoji="1" lang="ja-JP" altLang="en-US" sz="1800"/>
            <a:t>他のデータセットへの適用</a:t>
          </a:r>
        </a:p>
      </dgm:t>
    </dgm:pt>
    <dgm:pt modelId="{1CE73EB0-C01C-C844-AC72-1F57E98C463C}" type="parTrans" cxnId="{5E19BB9C-E59E-894E-B5FF-D44772FC8032}">
      <dgm:prSet/>
      <dgm:spPr/>
      <dgm:t>
        <a:bodyPr/>
        <a:lstStyle/>
        <a:p>
          <a:endParaRPr kumimoji="1" lang="ja-JP" altLang="en-US" sz="1800"/>
        </a:p>
      </dgm:t>
    </dgm:pt>
    <dgm:pt modelId="{A91F40FA-5863-7548-AB6A-AEB6D36FAC9E}" type="sibTrans" cxnId="{5E19BB9C-E59E-894E-B5FF-D44772FC8032}">
      <dgm:prSet custT="1"/>
      <dgm:spPr/>
      <dgm:t>
        <a:bodyPr/>
        <a:lstStyle/>
        <a:p>
          <a:endParaRPr kumimoji="1" lang="ja-JP" altLang="en-US" sz="1800"/>
        </a:p>
      </dgm:t>
    </dgm:pt>
    <dgm:pt modelId="{2DAC267E-F6F8-F941-B5C4-CBEE33E5B0B3}">
      <dgm:prSet custT="1"/>
      <dgm:spPr/>
      <dgm:t>
        <a:bodyPr/>
        <a:lstStyle/>
        <a:p>
          <a:r>
            <a:rPr kumimoji="1" lang="en-US" altLang="ja-JP" sz="1800" dirty="0"/>
            <a:t>2. </a:t>
          </a:r>
          <a:r>
            <a:rPr kumimoji="1" lang="ja-JP" altLang="en-US" sz="1800"/>
            <a:t>クラスタリング</a:t>
          </a:r>
        </a:p>
      </dgm:t>
    </dgm:pt>
    <dgm:pt modelId="{A5A55FA8-79D0-1D4B-96EA-8F909DEBD279}" type="parTrans" cxnId="{0E680C42-A505-1745-93CB-4743FC2B92E3}">
      <dgm:prSet/>
      <dgm:spPr/>
      <dgm:t>
        <a:bodyPr/>
        <a:lstStyle/>
        <a:p>
          <a:endParaRPr kumimoji="1" lang="ja-JP" altLang="en-US" sz="1800"/>
        </a:p>
      </dgm:t>
    </dgm:pt>
    <dgm:pt modelId="{D6645D4D-051B-6C4C-90FF-FE2B0B111DE8}" type="sibTrans" cxnId="{0E680C42-A505-1745-93CB-4743FC2B92E3}">
      <dgm:prSet custT="1"/>
      <dgm:spPr/>
      <dgm:t>
        <a:bodyPr/>
        <a:lstStyle/>
        <a:p>
          <a:endParaRPr kumimoji="1" lang="ja-JP" altLang="en-US" sz="1800"/>
        </a:p>
      </dgm:t>
    </dgm:pt>
    <dgm:pt modelId="{69007293-07BE-DB4B-B351-C065295D21C6}" type="pres">
      <dgm:prSet presAssocID="{30D635E2-253E-774F-A7ED-A7F279B0C736}" presName="linearFlow" presStyleCnt="0">
        <dgm:presLayoutVars>
          <dgm:resizeHandles val="exact"/>
        </dgm:presLayoutVars>
      </dgm:prSet>
      <dgm:spPr/>
    </dgm:pt>
    <dgm:pt modelId="{6F6AA71C-6134-5B43-9BBD-37AAF2C37210}" type="pres">
      <dgm:prSet presAssocID="{0FEAB13F-184B-5B47-843F-851B848B4D5A}" presName="node" presStyleLbl="node1" presStyleIdx="0" presStyleCnt="5" custScaleX="202027" custScaleY="100615">
        <dgm:presLayoutVars>
          <dgm:bulletEnabled val="1"/>
        </dgm:presLayoutVars>
      </dgm:prSet>
      <dgm:spPr/>
    </dgm:pt>
    <dgm:pt modelId="{44B4833D-7840-B94E-ADE4-9EEB3A450D3A}" type="pres">
      <dgm:prSet presAssocID="{7F4CB237-7E23-CD41-847E-FD64B5E9713F}" presName="sibTrans" presStyleLbl="sibTrans2D1" presStyleIdx="0" presStyleCnt="4"/>
      <dgm:spPr/>
    </dgm:pt>
    <dgm:pt modelId="{A007E346-1340-4445-86E4-5164F11E3DA4}" type="pres">
      <dgm:prSet presAssocID="{7F4CB237-7E23-CD41-847E-FD64B5E9713F}" presName="connectorText" presStyleLbl="sibTrans2D1" presStyleIdx="0" presStyleCnt="4"/>
      <dgm:spPr/>
    </dgm:pt>
    <dgm:pt modelId="{84825DFD-ADAA-714B-A9F7-6A59F7B43CA7}" type="pres">
      <dgm:prSet presAssocID="{2DAC267E-F6F8-F941-B5C4-CBEE33E5B0B3}" presName="node" presStyleLbl="node1" presStyleIdx="1" presStyleCnt="5" custScaleX="202027" custScaleY="100615">
        <dgm:presLayoutVars>
          <dgm:bulletEnabled val="1"/>
        </dgm:presLayoutVars>
      </dgm:prSet>
      <dgm:spPr/>
    </dgm:pt>
    <dgm:pt modelId="{D9FB9453-3A35-7A42-9209-CC041E5E649A}" type="pres">
      <dgm:prSet presAssocID="{D6645D4D-051B-6C4C-90FF-FE2B0B111DE8}" presName="sibTrans" presStyleLbl="sibTrans2D1" presStyleIdx="1" presStyleCnt="4"/>
      <dgm:spPr/>
    </dgm:pt>
    <dgm:pt modelId="{B01FF2D9-D60A-6B48-B485-6D0380C4DF9B}" type="pres">
      <dgm:prSet presAssocID="{D6645D4D-051B-6C4C-90FF-FE2B0B111DE8}" presName="connectorText" presStyleLbl="sibTrans2D1" presStyleIdx="1" presStyleCnt="4"/>
      <dgm:spPr/>
    </dgm:pt>
    <dgm:pt modelId="{782E82F2-82A3-0B4D-A167-B5A9E2DEC32D}" type="pres">
      <dgm:prSet presAssocID="{5E6A544E-C34E-8F4A-8F64-67707B8F7AE5}" presName="node" presStyleLbl="node1" presStyleIdx="2" presStyleCnt="5" custScaleX="202027" custScaleY="100615">
        <dgm:presLayoutVars>
          <dgm:bulletEnabled val="1"/>
        </dgm:presLayoutVars>
      </dgm:prSet>
      <dgm:spPr/>
    </dgm:pt>
    <dgm:pt modelId="{EF8C3ED8-5A7B-E24E-AFC6-8D76F1E36E18}" type="pres">
      <dgm:prSet presAssocID="{16334F1F-C309-C64C-BEEF-82C7D53B2544}" presName="sibTrans" presStyleLbl="sibTrans2D1" presStyleIdx="2" presStyleCnt="4"/>
      <dgm:spPr/>
    </dgm:pt>
    <dgm:pt modelId="{8DF35D8E-0EF3-D44A-A8C0-F0F001A27B67}" type="pres">
      <dgm:prSet presAssocID="{16334F1F-C309-C64C-BEEF-82C7D53B2544}" presName="connectorText" presStyleLbl="sibTrans2D1" presStyleIdx="2" presStyleCnt="4"/>
      <dgm:spPr/>
    </dgm:pt>
    <dgm:pt modelId="{34F8AF40-D70D-D545-AE25-39B8DAF607A1}" type="pres">
      <dgm:prSet presAssocID="{E6265403-D67C-344F-A349-9647D966B358}" presName="node" presStyleLbl="node1" presStyleIdx="3" presStyleCnt="5" custScaleX="202027" custScaleY="100615">
        <dgm:presLayoutVars>
          <dgm:bulletEnabled val="1"/>
        </dgm:presLayoutVars>
      </dgm:prSet>
      <dgm:spPr/>
    </dgm:pt>
    <dgm:pt modelId="{1CD39E9E-D837-4646-A823-5BDFC4BA64C5}" type="pres">
      <dgm:prSet presAssocID="{37B222DF-27D1-984B-976F-39DCBCFAB4D5}" presName="sibTrans" presStyleLbl="sibTrans2D1" presStyleIdx="3" presStyleCnt="4"/>
      <dgm:spPr/>
    </dgm:pt>
    <dgm:pt modelId="{B91C3225-6CC1-A841-B3DC-F3206F9A7D10}" type="pres">
      <dgm:prSet presAssocID="{37B222DF-27D1-984B-976F-39DCBCFAB4D5}" presName="connectorText" presStyleLbl="sibTrans2D1" presStyleIdx="3" presStyleCnt="4"/>
      <dgm:spPr/>
    </dgm:pt>
    <dgm:pt modelId="{751E0659-B326-1D4D-B787-02DF6F4D4830}" type="pres">
      <dgm:prSet presAssocID="{82AF97E9-D139-3C4E-8F26-A0BA7C944C13}" presName="node" presStyleLbl="node1" presStyleIdx="4" presStyleCnt="5" custScaleX="202027" custScaleY="100615" custLinFactNeighborY="-4879">
        <dgm:presLayoutVars>
          <dgm:bulletEnabled val="1"/>
        </dgm:presLayoutVars>
      </dgm:prSet>
      <dgm:spPr/>
    </dgm:pt>
  </dgm:ptLst>
  <dgm:cxnLst>
    <dgm:cxn modelId="{AFA33B02-56CA-FB43-842A-AD993A93190A}" type="presOf" srcId="{2DAC267E-F6F8-F941-B5C4-CBEE33E5B0B3}" destId="{84825DFD-ADAA-714B-A9F7-6A59F7B43CA7}" srcOrd="0" destOrd="0" presId="urn:microsoft.com/office/officeart/2005/8/layout/process2"/>
    <dgm:cxn modelId="{BE6E9805-83A1-6C4E-A52B-D68BCCE54B4A}" type="presOf" srcId="{82AF97E9-D139-3C4E-8F26-A0BA7C944C13}" destId="{751E0659-B326-1D4D-B787-02DF6F4D4830}" srcOrd="0" destOrd="0" presId="urn:microsoft.com/office/officeart/2005/8/layout/process2"/>
    <dgm:cxn modelId="{505BDF05-C6AF-8E41-8E56-8D82F81943E3}" type="presOf" srcId="{30D635E2-253E-774F-A7ED-A7F279B0C736}" destId="{69007293-07BE-DB4B-B351-C065295D21C6}" srcOrd="0" destOrd="0" presId="urn:microsoft.com/office/officeart/2005/8/layout/process2"/>
    <dgm:cxn modelId="{FE39620A-2F0C-524D-93B7-D442F68CC15F}" srcId="{30D635E2-253E-774F-A7ED-A7F279B0C736}" destId="{5E6A544E-C34E-8F4A-8F64-67707B8F7AE5}" srcOrd="2" destOrd="0" parTransId="{051AB9A8-620E-D14A-AD22-530634EE6EBB}" sibTransId="{16334F1F-C309-C64C-BEEF-82C7D53B2544}"/>
    <dgm:cxn modelId="{A39FCB11-CBD1-6A4C-B807-460FEE12C366}" type="presOf" srcId="{5E6A544E-C34E-8F4A-8F64-67707B8F7AE5}" destId="{782E82F2-82A3-0B4D-A167-B5A9E2DEC32D}" srcOrd="0" destOrd="0" presId="urn:microsoft.com/office/officeart/2005/8/layout/process2"/>
    <dgm:cxn modelId="{C5E81227-18A8-1840-AA9E-D4EF3FB85C97}" type="presOf" srcId="{37B222DF-27D1-984B-976F-39DCBCFAB4D5}" destId="{B91C3225-6CC1-A841-B3DC-F3206F9A7D10}" srcOrd="1" destOrd="0" presId="urn:microsoft.com/office/officeart/2005/8/layout/process2"/>
    <dgm:cxn modelId="{32C74634-3C71-4647-B422-FF9C00304AEE}" type="presOf" srcId="{E6265403-D67C-344F-A349-9647D966B358}" destId="{34F8AF40-D70D-D545-AE25-39B8DAF607A1}" srcOrd="0" destOrd="0" presId="urn:microsoft.com/office/officeart/2005/8/layout/process2"/>
    <dgm:cxn modelId="{0E680C42-A505-1745-93CB-4743FC2B92E3}" srcId="{30D635E2-253E-774F-A7ED-A7F279B0C736}" destId="{2DAC267E-F6F8-F941-B5C4-CBEE33E5B0B3}" srcOrd="1" destOrd="0" parTransId="{A5A55FA8-79D0-1D4B-96EA-8F909DEBD279}" sibTransId="{D6645D4D-051B-6C4C-90FF-FE2B0B111DE8}"/>
    <dgm:cxn modelId="{5BE83A51-318D-D943-A0E3-A3215C650AB5}" type="presOf" srcId="{37B222DF-27D1-984B-976F-39DCBCFAB4D5}" destId="{1CD39E9E-D837-4646-A823-5BDFC4BA64C5}" srcOrd="0" destOrd="0" presId="urn:microsoft.com/office/officeart/2005/8/layout/process2"/>
    <dgm:cxn modelId="{B41FEA61-15D2-E04C-BF67-6A0FB44A4A66}" type="presOf" srcId="{16334F1F-C309-C64C-BEEF-82C7D53B2544}" destId="{8DF35D8E-0EF3-D44A-A8C0-F0F001A27B67}" srcOrd="1" destOrd="0" presId="urn:microsoft.com/office/officeart/2005/8/layout/process2"/>
    <dgm:cxn modelId="{4A74E77A-8D75-F54C-AFD6-4B6D5DCD3713}" srcId="{30D635E2-253E-774F-A7ED-A7F279B0C736}" destId="{E6265403-D67C-344F-A349-9647D966B358}" srcOrd="3" destOrd="0" parTransId="{231A7FB7-974E-CE4C-A42E-8B908786786B}" sibTransId="{37B222DF-27D1-984B-976F-39DCBCFAB4D5}"/>
    <dgm:cxn modelId="{B9F2FB7D-D448-B049-AE49-E0FA728EA9FF}" type="presOf" srcId="{D6645D4D-051B-6C4C-90FF-FE2B0B111DE8}" destId="{D9FB9453-3A35-7A42-9209-CC041E5E649A}" srcOrd="0" destOrd="0" presId="urn:microsoft.com/office/officeart/2005/8/layout/process2"/>
    <dgm:cxn modelId="{19DCC181-6320-3644-B92F-83E796FCC8DB}" srcId="{30D635E2-253E-774F-A7ED-A7F279B0C736}" destId="{0FEAB13F-184B-5B47-843F-851B848B4D5A}" srcOrd="0" destOrd="0" parTransId="{24D9DD3D-9294-EB45-8FDC-987C13FFC7D6}" sibTransId="{7F4CB237-7E23-CD41-847E-FD64B5E9713F}"/>
    <dgm:cxn modelId="{DE8EA382-29CA-8540-9CFA-37D348440AFE}" type="presOf" srcId="{D6645D4D-051B-6C4C-90FF-FE2B0B111DE8}" destId="{B01FF2D9-D60A-6B48-B485-6D0380C4DF9B}" srcOrd="1" destOrd="0" presId="urn:microsoft.com/office/officeart/2005/8/layout/process2"/>
    <dgm:cxn modelId="{4C388F97-F5A4-3A4C-A3A3-9172B6F52780}" type="presOf" srcId="{0FEAB13F-184B-5B47-843F-851B848B4D5A}" destId="{6F6AA71C-6134-5B43-9BBD-37AAF2C37210}" srcOrd="0" destOrd="0" presId="urn:microsoft.com/office/officeart/2005/8/layout/process2"/>
    <dgm:cxn modelId="{5E19BB9C-E59E-894E-B5FF-D44772FC8032}" srcId="{30D635E2-253E-774F-A7ED-A7F279B0C736}" destId="{82AF97E9-D139-3C4E-8F26-A0BA7C944C13}" srcOrd="4" destOrd="0" parTransId="{1CE73EB0-C01C-C844-AC72-1F57E98C463C}" sibTransId="{A91F40FA-5863-7548-AB6A-AEB6D36FAC9E}"/>
    <dgm:cxn modelId="{15A693A6-1C78-1F4B-8B95-0ACE8E0B8FAF}" type="presOf" srcId="{7F4CB237-7E23-CD41-847E-FD64B5E9713F}" destId="{44B4833D-7840-B94E-ADE4-9EEB3A450D3A}" srcOrd="0" destOrd="0" presId="urn:microsoft.com/office/officeart/2005/8/layout/process2"/>
    <dgm:cxn modelId="{67CAAAE2-7426-5D44-BC34-A53770A8F9C8}" type="presOf" srcId="{7F4CB237-7E23-CD41-847E-FD64B5E9713F}" destId="{A007E346-1340-4445-86E4-5164F11E3DA4}" srcOrd="1" destOrd="0" presId="urn:microsoft.com/office/officeart/2005/8/layout/process2"/>
    <dgm:cxn modelId="{032FC3E7-FE8C-8242-886E-3629ADB93FF5}" type="presOf" srcId="{16334F1F-C309-C64C-BEEF-82C7D53B2544}" destId="{EF8C3ED8-5A7B-E24E-AFC6-8D76F1E36E18}" srcOrd="0" destOrd="0" presId="urn:microsoft.com/office/officeart/2005/8/layout/process2"/>
    <dgm:cxn modelId="{A9AC1775-C24B-5E48-B418-1B6F9096DE70}" type="presParOf" srcId="{69007293-07BE-DB4B-B351-C065295D21C6}" destId="{6F6AA71C-6134-5B43-9BBD-37AAF2C37210}" srcOrd="0" destOrd="0" presId="urn:microsoft.com/office/officeart/2005/8/layout/process2"/>
    <dgm:cxn modelId="{0E5DE894-9DB8-E440-A071-11CAA30669BE}" type="presParOf" srcId="{69007293-07BE-DB4B-B351-C065295D21C6}" destId="{44B4833D-7840-B94E-ADE4-9EEB3A450D3A}" srcOrd="1" destOrd="0" presId="urn:microsoft.com/office/officeart/2005/8/layout/process2"/>
    <dgm:cxn modelId="{CD25D317-70AF-B14F-9B4D-7866DF770802}" type="presParOf" srcId="{44B4833D-7840-B94E-ADE4-9EEB3A450D3A}" destId="{A007E346-1340-4445-86E4-5164F11E3DA4}" srcOrd="0" destOrd="0" presId="urn:microsoft.com/office/officeart/2005/8/layout/process2"/>
    <dgm:cxn modelId="{FBC4025F-0C10-B44F-81C4-5CF3C9904841}" type="presParOf" srcId="{69007293-07BE-DB4B-B351-C065295D21C6}" destId="{84825DFD-ADAA-714B-A9F7-6A59F7B43CA7}" srcOrd="2" destOrd="0" presId="urn:microsoft.com/office/officeart/2005/8/layout/process2"/>
    <dgm:cxn modelId="{780D9294-4B1C-5840-BB1B-2841F10CBD49}" type="presParOf" srcId="{69007293-07BE-DB4B-B351-C065295D21C6}" destId="{D9FB9453-3A35-7A42-9209-CC041E5E649A}" srcOrd="3" destOrd="0" presId="urn:microsoft.com/office/officeart/2005/8/layout/process2"/>
    <dgm:cxn modelId="{361B01DB-6EFB-8040-A69F-1BEC3B3A5642}" type="presParOf" srcId="{D9FB9453-3A35-7A42-9209-CC041E5E649A}" destId="{B01FF2D9-D60A-6B48-B485-6D0380C4DF9B}" srcOrd="0" destOrd="0" presId="urn:microsoft.com/office/officeart/2005/8/layout/process2"/>
    <dgm:cxn modelId="{853E3C08-F9F6-2B48-987E-5EAFCE96A631}" type="presParOf" srcId="{69007293-07BE-DB4B-B351-C065295D21C6}" destId="{782E82F2-82A3-0B4D-A167-B5A9E2DEC32D}" srcOrd="4" destOrd="0" presId="urn:microsoft.com/office/officeart/2005/8/layout/process2"/>
    <dgm:cxn modelId="{4F8E7566-331A-7847-B13D-71F94BB71178}" type="presParOf" srcId="{69007293-07BE-DB4B-B351-C065295D21C6}" destId="{EF8C3ED8-5A7B-E24E-AFC6-8D76F1E36E18}" srcOrd="5" destOrd="0" presId="urn:microsoft.com/office/officeart/2005/8/layout/process2"/>
    <dgm:cxn modelId="{D6609897-D3F1-BC47-8A2A-6D464ACED514}" type="presParOf" srcId="{EF8C3ED8-5A7B-E24E-AFC6-8D76F1E36E18}" destId="{8DF35D8E-0EF3-D44A-A8C0-F0F001A27B67}" srcOrd="0" destOrd="0" presId="urn:microsoft.com/office/officeart/2005/8/layout/process2"/>
    <dgm:cxn modelId="{0E0F5E2B-0839-9E4A-B450-0A8C7E24C1D4}" type="presParOf" srcId="{69007293-07BE-DB4B-B351-C065295D21C6}" destId="{34F8AF40-D70D-D545-AE25-39B8DAF607A1}" srcOrd="6" destOrd="0" presId="urn:microsoft.com/office/officeart/2005/8/layout/process2"/>
    <dgm:cxn modelId="{9CDB71DB-8579-7049-8999-F43146127116}" type="presParOf" srcId="{69007293-07BE-DB4B-B351-C065295D21C6}" destId="{1CD39E9E-D837-4646-A823-5BDFC4BA64C5}" srcOrd="7" destOrd="0" presId="urn:microsoft.com/office/officeart/2005/8/layout/process2"/>
    <dgm:cxn modelId="{3352DDAB-7EC8-7C49-8EF4-D111BC1F39E5}" type="presParOf" srcId="{1CD39E9E-D837-4646-A823-5BDFC4BA64C5}" destId="{B91C3225-6CC1-A841-B3DC-F3206F9A7D10}" srcOrd="0" destOrd="0" presId="urn:microsoft.com/office/officeart/2005/8/layout/process2"/>
    <dgm:cxn modelId="{EB3D1433-F5E0-D24E-8722-1325C7F6060C}" type="presParOf" srcId="{69007293-07BE-DB4B-B351-C065295D21C6}" destId="{751E0659-B326-1D4D-B787-02DF6F4D4830}" srcOrd="8"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6AA71C-6134-5B43-9BBD-37AAF2C37210}">
      <dsp:nvSpPr>
        <dsp:cNvPr id="0" name=""/>
        <dsp:cNvSpPr/>
      </dsp:nvSpPr>
      <dsp:spPr>
        <a:xfrm>
          <a:off x="0" y="4657"/>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1. Fringe </a:t>
          </a:r>
          <a:r>
            <a:rPr kumimoji="1" lang="ja-JP" altLang="en-US" sz="1800" kern="1200"/>
            <a:t>データの一部をハッシュ化</a:t>
          </a:r>
        </a:p>
      </dsp:txBody>
      <dsp:txXfrm>
        <a:off x="19706" y="24363"/>
        <a:ext cx="3955291" cy="633395"/>
      </dsp:txXfrm>
    </dsp:sp>
    <dsp:sp modelId="{44B4833D-7840-B94E-ADE4-9EEB3A450D3A}">
      <dsp:nvSpPr>
        <dsp:cNvPr id="0" name=""/>
        <dsp:cNvSpPr/>
      </dsp:nvSpPr>
      <dsp:spPr>
        <a:xfrm rot="5400000">
          <a:off x="1871971" y="694182"/>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719258"/>
        <a:ext cx="180548" cy="175532"/>
      </dsp:txXfrm>
    </dsp:sp>
    <dsp:sp modelId="{84825DFD-ADAA-714B-A9F7-6A59F7B43CA7}">
      <dsp:nvSpPr>
        <dsp:cNvPr id="0" name=""/>
        <dsp:cNvSpPr/>
      </dsp:nvSpPr>
      <dsp:spPr>
        <a:xfrm>
          <a:off x="0" y="1011813"/>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2. </a:t>
          </a:r>
          <a:r>
            <a:rPr kumimoji="1" lang="ja-JP" altLang="en-US" sz="1800" kern="1200"/>
            <a:t>クラスタリング</a:t>
          </a:r>
        </a:p>
      </dsp:txBody>
      <dsp:txXfrm>
        <a:off x="19706" y="1031519"/>
        <a:ext cx="3955291" cy="633395"/>
      </dsp:txXfrm>
    </dsp:sp>
    <dsp:sp modelId="{D9FB9453-3A35-7A42-9209-CC041E5E649A}">
      <dsp:nvSpPr>
        <dsp:cNvPr id="0" name=""/>
        <dsp:cNvSpPr/>
      </dsp:nvSpPr>
      <dsp:spPr>
        <a:xfrm rot="5400000">
          <a:off x="1871971" y="1701338"/>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1726414"/>
        <a:ext cx="180548" cy="175532"/>
      </dsp:txXfrm>
    </dsp:sp>
    <dsp:sp modelId="{782E82F2-82A3-0B4D-A167-B5A9E2DEC32D}">
      <dsp:nvSpPr>
        <dsp:cNvPr id="0" name=""/>
        <dsp:cNvSpPr/>
      </dsp:nvSpPr>
      <dsp:spPr>
        <a:xfrm>
          <a:off x="0" y="2018968"/>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3. </a:t>
          </a:r>
          <a:r>
            <a:rPr kumimoji="1" lang="ja-JP" altLang="en-US" sz="1800" kern="1200"/>
            <a:t>クラスタごとに</a:t>
          </a:r>
          <a:r>
            <a:rPr kumimoji="1" lang="en-US" altLang="ja-JP" sz="1800" kern="1200" dirty="0"/>
            <a:t> Medoid </a:t>
          </a:r>
          <a:r>
            <a:rPr kumimoji="1" lang="ja-JP" altLang="en-US" sz="1800" kern="1200"/>
            <a:t>を決定</a:t>
          </a:r>
        </a:p>
      </dsp:txBody>
      <dsp:txXfrm>
        <a:off x="19706" y="2038674"/>
        <a:ext cx="3955291" cy="633395"/>
      </dsp:txXfrm>
    </dsp:sp>
    <dsp:sp modelId="{EF8C3ED8-5A7B-E24E-AFC6-8D76F1E36E18}">
      <dsp:nvSpPr>
        <dsp:cNvPr id="0" name=""/>
        <dsp:cNvSpPr/>
      </dsp:nvSpPr>
      <dsp:spPr>
        <a:xfrm rot="5400000">
          <a:off x="1871971" y="2708493"/>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2733569"/>
        <a:ext cx="180548" cy="175532"/>
      </dsp:txXfrm>
    </dsp:sp>
    <dsp:sp modelId="{34F8AF40-D70D-D545-AE25-39B8DAF607A1}">
      <dsp:nvSpPr>
        <dsp:cNvPr id="0" name=""/>
        <dsp:cNvSpPr/>
      </dsp:nvSpPr>
      <dsp:spPr>
        <a:xfrm>
          <a:off x="0" y="3026124"/>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4. </a:t>
          </a:r>
          <a:r>
            <a:rPr kumimoji="1" lang="ja-JP" altLang="en-US" sz="1800" kern="1200"/>
            <a:t>クラスタとメタデータを結び付け</a:t>
          </a:r>
        </a:p>
      </dsp:txBody>
      <dsp:txXfrm>
        <a:off x="19706" y="3045830"/>
        <a:ext cx="3955291" cy="633395"/>
      </dsp:txXfrm>
    </dsp:sp>
    <dsp:sp modelId="{1CD39E9E-D837-4646-A823-5BDFC4BA64C5}">
      <dsp:nvSpPr>
        <dsp:cNvPr id="0" name=""/>
        <dsp:cNvSpPr/>
      </dsp:nvSpPr>
      <dsp:spPr>
        <a:xfrm rot="5400000">
          <a:off x="1878088" y="3707492"/>
          <a:ext cx="238526"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3738685"/>
        <a:ext cx="180548" cy="166968"/>
      </dsp:txXfrm>
    </dsp:sp>
    <dsp:sp modelId="{751E0659-B326-1D4D-B787-02DF6F4D4830}">
      <dsp:nvSpPr>
        <dsp:cNvPr id="0" name=""/>
        <dsp:cNvSpPr/>
      </dsp:nvSpPr>
      <dsp:spPr>
        <a:xfrm>
          <a:off x="0" y="4016966"/>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5. </a:t>
          </a:r>
          <a:r>
            <a:rPr kumimoji="1" lang="ja-JP" altLang="en-US" sz="1800" kern="1200"/>
            <a:t>他のデータセットへの適用</a:t>
          </a:r>
        </a:p>
      </dsp:txBody>
      <dsp:txXfrm>
        <a:off x="19706" y="4036672"/>
        <a:ext cx="3955291" cy="633395"/>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FAEB991-CEDD-B041-B68A-B0BE98E3E492}" type="slidenum">
              <a:rPr kumimoji="1" lang="ja-JP" altLang="en-US" smtClean="0"/>
              <a:t>‹#›</a:t>
            </a:fld>
            <a:endParaRPr kumimoji="1" lang="ja-JP" altLang="en-US"/>
          </a:p>
        </p:txBody>
      </p:sp>
    </p:spTree>
    <p:extLst>
      <p:ext uri="{BB962C8B-B14F-4D97-AF65-F5344CB8AC3E}">
        <p14:creationId xmlns:p14="http://schemas.microsoft.com/office/powerpoint/2010/main" val="2030404800"/>
      </p:ext>
    </p:extLst>
  </p:cSld>
  <p:clrMap bg1="lt1" tx1="dk1" bg2="lt2" tx2="dk2" accent1="accent1" accent2="accent2" accent3="accent3" accent4="accent4" accent5="accent5" accent6="accent6" hlink="hlink" folHlink="folHlink"/>
</p:handoutMaster>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89734-6D6D-E94C-BFD4-D214A49E5E1A}" type="datetimeFigureOut">
              <a:rPr kumimoji="1" lang="ja-JP" altLang="en-US" smtClean="0"/>
              <a:t>2019/7/20</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6E0FF4-7BB0-5443-A8EE-CF578D6111BF}" type="slidenum">
              <a:rPr kumimoji="1" lang="ja-JP" altLang="en-US" smtClean="0"/>
              <a:t>‹#›</a:t>
            </a:fld>
            <a:endParaRPr kumimoji="1" lang="ja-JP" altLang="en-US"/>
          </a:p>
        </p:txBody>
      </p:sp>
    </p:spTree>
    <p:extLst>
      <p:ext uri="{BB962C8B-B14F-4D97-AF65-F5344CB8AC3E}">
        <p14:creationId xmlns:p14="http://schemas.microsoft.com/office/powerpoint/2010/main" val="102686895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早口を直す</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a:t>
            </a:fld>
            <a:endParaRPr kumimoji="1" lang="ja-JP" altLang="en-US"/>
          </a:p>
        </p:txBody>
      </p:sp>
    </p:spTree>
    <p:extLst>
      <p:ext uri="{BB962C8B-B14F-4D97-AF65-F5344CB8AC3E}">
        <p14:creationId xmlns:p14="http://schemas.microsoft.com/office/powerpoint/2010/main" val="2788572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表の見方を説明する</a:t>
            </a:r>
            <a:endParaRPr kumimoji="1" lang="en-US" altLang="ja-JP" dirty="0"/>
          </a:p>
          <a:p>
            <a:r>
              <a:rPr kumimoji="1" lang="ja-JP" altLang="en-US"/>
              <a:t>縦がミームの拡散元</a:t>
            </a:r>
            <a:r>
              <a:rPr kumimoji="1" lang="en-US" altLang="ja-JP" dirty="0"/>
              <a:t>, </a:t>
            </a:r>
            <a:r>
              <a:rPr kumimoji="1" lang="ja-JP" altLang="en-US"/>
              <a:t>横がミームの拡散先を表している表です</a:t>
            </a:r>
            <a:endParaRPr kumimoji="1" lang="en-US" altLang="ja-JP" dirty="0"/>
          </a:p>
          <a:p>
            <a:r>
              <a:rPr kumimoji="1" lang="en-US" altLang="ja-JP" dirty="0"/>
              <a:t>R, NR</a:t>
            </a:r>
            <a:r>
              <a:rPr kumimoji="1" lang="ja-JP" altLang="en-US"/>
              <a:t>は人種差別的，人種差別的でないミームを表しています．</a:t>
            </a:r>
            <a:endParaRPr kumimoji="1" lang="en-US" altLang="ja-JP" dirty="0"/>
          </a:p>
          <a:p>
            <a:endParaRPr kumimoji="1" lang="en-US" altLang="ja-JP" dirty="0"/>
          </a:p>
          <a:p>
            <a:r>
              <a:rPr kumimoji="1" lang="ja-JP" altLang="en-US" sz="1200" b="0" i="0" kern="1200">
                <a:solidFill>
                  <a:schemeClr val="tx1"/>
                </a:solidFill>
                <a:effectLst/>
                <a:latin typeface="+mn-lt"/>
                <a:ea typeface="+mn-ea"/>
                <a:cs typeface="+mn-cs"/>
              </a:rPr>
              <a:t>他の行と比べていただければわかる通り，</a:t>
            </a:r>
            <a:r>
              <a:rPr kumimoji="1" lang="en-US" altLang="ja-JP" sz="1200" b="0" i="0" kern="1200" dirty="0">
                <a:solidFill>
                  <a:schemeClr val="tx1"/>
                </a:solidFill>
                <a:effectLst/>
                <a:latin typeface="+mn-lt"/>
                <a:ea typeface="+mn-ea"/>
                <a:cs typeface="+mn-cs"/>
              </a:rPr>
              <a:t>pol</a:t>
            </a:r>
            <a:r>
              <a:rPr kumimoji="1" lang="ja-JP" altLang="en-US" sz="1200" b="0" i="0" kern="1200">
                <a:solidFill>
                  <a:schemeClr val="tx1"/>
                </a:solidFill>
                <a:effectLst/>
                <a:latin typeface="+mn-lt"/>
                <a:ea typeface="+mn-ea"/>
                <a:cs typeface="+mn-cs"/>
              </a:rPr>
              <a:t>が送信元の時の値が他コミュニティと比べて高いことがわかります．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10</a:t>
            </a:fld>
            <a:endParaRPr kumimoji="1" lang="ja-JP" altLang="en-US"/>
          </a:p>
        </p:txBody>
      </p:sp>
    </p:spTree>
    <p:extLst>
      <p:ext uri="{BB962C8B-B14F-4D97-AF65-F5344CB8AC3E}">
        <p14:creationId xmlns:p14="http://schemas.microsoft.com/office/powerpoint/2010/main" val="301698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a:t>送信元のコミュニティのミームの個数で正規化したものです</a:t>
            </a:r>
            <a:endParaRPr lang="en-US" altLang="ja-JP" dirty="0"/>
          </a:p>
          <a:p>
            <a:endParaRPr kumimoji="1" lang="en-US" altLang="ja-JP" dirty="0"/>
          </a:p>
          <a:p>
            <a:r>
              <a:rPr kumimoji="1" lang="ja-JP" altLang="en-US"/>
              <a:t>対して</a:t>
            </a:r>
            <a:r>
              <a:rPr kumimoji="1" lang="en-US" altLang="ja-JP" dirty="0"/>
              <a:t>pol</a:t>
            </a:r>
            <a:r>
              <a:rPr kumimoji="1" lang="ja-JP" altLang="en-US"/>
              <a:t>は効率面において最低である．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b="1"/>
              <a:t>つまり</a:t>
            </a:r>
            <a:r>
              <a:rPr lang="en-US" altLang="ja-JP" sz="1200" b="1" dirty="0"/>
              <a:t>/pol/</a:t>
            </a:r>
            <a:r>
              <a:rPr lang="ja-JP" altLang="en-US" sz="1200" b="1"/>
              <a:t> は投稿のうち一流のものしか残らない</a:t>
            </a:r>
            <a:endParaRPr lang="en-US" altLang="ja-JP" sz="1200" b="1" dirty="0"/>
          </a:p>
          <a:p>
            <a:endParaRPr kumimoji="1" lang="en-US" altLang="ja-JP" sz="1200" b="0" i="0" kern="1200" dirty="0">
              <a:solidFill>
                <a:schemeClr val="tx1"/>
              </a:solidFill>
              <a:effectLst/>
              <a:latin typeface="+mn-lt"/>
              <a:ea typeface="+mn-ea"/>
              <a:cs typeface="+mn-cs"/>
            </a:endParaRPr>
          </a:p>
          <a:p>
            <a:r>
              <a:rPr kumimoji="1" lang="ja-JP" altLang="en-US" sz="1200" b="0" i="0" kern="1200">
                <a:solidFill>
                  <a:schemeClr val="tx1"/>
                </a:solidFill>
                <a:effectLst/>
                <a:latin typeface="+mn-lt"/>
                <a:ea typeface="+mn-ea"/>
                <a:cs typeface="+mn-cs"/>
              </a:rPr>
              <a:t>政治的ミームについても記載があるのですが少しの変化しかないので割愛します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11</a:t>
            </a:fld>
            <a:endParaRPr kumimoji="1" lang="ja-JP" altLang="en-US"/>
          </a:p>
        </p:txBody>
      </p:sp>
    </p:spTree>
    <p:extLst>
      <p:ext uri="{BB962C8B-B14F-4D97-AF65-F5344CB8AC3E}">
        <p14:creationId xmlns:p14="http://schemas.microsoft.com/office/powerpoint/2010/main" val="37611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ミームには様々な種類があり</a:t>
            </a:r>
            <a:r>
              <a:rPr kumimoji="1" lang="en-US" altLang="ja-JP" dirty="0"/>
              <a:t>, </a:t>
            </a:r>
            <a:r>
              <a:rPr kumimoji="1" lang="ja-JP" altLang="en-US"/>
              <a:t>図の左から通常</a:t>
            </a:r>
            <a:r>
              <a:rPr kumimoji="1" lang="en-US" altLang="ja-JP" dirty="0"/>
              <a:t>, </a:t>
            </a:r>
            <a:r>
              <a:rPr kumimoji="1" lang="ja-JP" altLang="en-US"/>
              <a:t>人種差別的</a:t>
            </a:r>
            <a:r>
              <a:rPr kumimoji="1" lang="en-US" altLang="ja-JP" dirty="0"/>
              <a:t>, </a:t>
            </a:r>
            <a:r>
              <a:rPr kumimoji="1" lang="ja-JP" altLang="en-US"/>
              <a:t>政治的なものを示しています</a:t>
            </a:r>
            <a:r>
              <a:rPr kumimoji="1" lang="en-US" altLang="ja-JP" dirty="0"/>
              <a:t>.</a:t>
            </a:r>
          </a:p>
          <a:p>
            <a:endParaRPr kumimoji="1" lang="en-US" altLang="ja-JP" dirty="0"/>
          </a:p>
          <a:p>
            <a:endParaRPr kumimoji="1" lang="en-US" altLang="ja-JP" dirty="0"/>
          </a:p>
          <a:p>
            <a:r>
              <a:rPr kumimoji="1" lang="en-US" altLang="ja-JP" dirty="0"/>
              <a:t>(</a:t>
            </a:r>
            <a:r>
              <a:rPr kumimoji="1" lang="ja-JP" altLang="en-US"/>
              <a:t>一番左のものが悪意のない，いわば通常のミームで</a:t>
            </a:r>
            <a:r>
              <a:rPr kumimoji="1" lang="en-US" altLang="ja-JP" dirty="0"/>
              <a:t>,</a:t>
            </a:r>
          </a:p>
          <a:p>
            <a:r>
              <a:rPr kumimoji="1" lang="ja-JP" altLang="en-US"/>
              <a:t>ナチスのマークのついたカエルのミームはユダヤ人を排除するという人種差別的な意味を含んでおり，</a:t>
            </a:r>
            <a:endParaRPr kumimoji="1" lang="en-US" altLang="ja-JP" dirty="0"/>
          </a:p>
          <a:p>
            <a:r>
              <a:rPr kumimoji="1" lang="ja-JP" altLang="en-US"/>
              <a:t>もう一つはトランプ大統領が</a:t>
            </a:r>
            <a:r>
              <a:rPr kumimoji="1" lang="en-US" altLang="ja-JP" dirty="0"/>
              <a:t>CNN</a:t>
            </a:r>
            <a:r>
              <a:rPr kumimoji="1" lang="ja-JP" altLang="en-US"/>
              <a:t>の質問に対して</a:t>
            </a:r>
            <a:r>
              <a:rPr kumimoji="1" lang="en-US" altLang="ja-JP" dirty="0"/>
              <a:t>, CNN</a:t>
            </a:r>
            <a:r>
              <a:rPr kumimoji="1" lang="ja-JP" altLang="en-US"/>
              <a:t>はフェイクニュースだと発言した政治的なものを風刺しています</a:t>
            </a:r>
            <a:r>
              <a:rPr kumimoji="1" lang="en-US" altLang="ja-JP" dirty="0"/>
              <a:t>)</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2</a:t>
            </a:fld>
            <a:endParaRPr kumimoji="1" lang="ja-JP" altLang="en-US"/>
          </a:p>
        </p:txBody>
      </p:sp>
    </p:spTree>
    <p:extLst>
      <p:ext uri="{BB962C8B-B14F-4D97-AF65-F5344CB8AC3E}">
        <p14:creationId xmlns:p14="http://schemas.microsoft.com/office/powerpoint/2010/main" val="20335165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Twitter</a:t>
            </a:r>
            <a:r>
              <a:rPr kumimoji="1" lang="ja-JP" altLang="en-US"/>
              <a:t>のデータセットを調査に用いたツールは</a:t>
            </a:r>
            <a:r>
              <a:rPr kumimoji="1" lang="en-US" altLang="ja-JP" dirty="0"/>
              <a:t>Reddit</a:t>
            </a:r>
            <a:r>
              <a:rPr kumimoji="1" lang="ja-JP" altLang="en-US"/>
              <a:t>などの他の</a:t>
            </a:r>
            <a:r>
              <a:rPr kumimoji="1" lang="en-US" altLang="ja-JP" dirty="0"/>
              <a:t>SNS</a:t>
            </a:r>
            <a:r>
              <a:rPr kumimoji="1" lang="ja-JP" altLang="en-US"/>
              <a:t>では利用できない</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Reddit</a:t>
            </a:r>
            <a:r>
              <a:rPr kumimoji="1" lang="ja-JP" altLang="en-US"/>
              <a:t>で拡散されているミームがどの</a:t>
            </a:r>
            <a:r>
              <a:rPr kumimoji="1" lang="en-US" altLang="ja-JP" dirty="0"/>
              <a:t> SNS </a:t>
            </a:r>
            <a:r>
              <a:rPr kumimoji="1" lang="ja-JP" altLang="en-US"/>
              <a:t>で初めて観測されたかなどの調査はしていない</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3</a:t>
            </a:fld>
            <a:endParaRPr kumimoji="1" lang="ja-JP" altLang="en-US"/>
          </a:p>
        </p:txBody>
      </p:sp>
    </p:spTree>
    <p:extLst>
      <p:ext uri="{BB962C8B-B14F-4D97-AF65-F5344CB8AC3E}">
        <p14:creationId xmlns:p14="http://schemas.microsoft.com/office/powerpoint/2010/main" val="19451527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悪意のあるというのはヘイトや人種差別のこと</a:t>
            </a:r>
            <a:endParaRPr lang="en-US" altLang="ja-JP" dirty="0"/>
          </a:p>
          <a:p>
            <a:endParaRPr lang="en-US" altLang="ja-JP" dirty="0"/>
          </a:p>
          <a:p>
            <a:r>
              <a:rPr lang="ja-JP" altLang="en-US"/>
              <a:t>ミーム</a:t>
            </a:r>
            <a:r>
              <a:rPr lang="ja-JP" altLang="en-US" dirty="0"/>
              <a:t>の拡散には多くのプラットフォーム</a:t>
            </a:r>
            <a:r>
              <a:rPr lang="ja-JP" altLang="en-US"/>
              <a:t>がある</a:t>
            </a:r>
            <a:endParaRPr lang="en-US" altLang="ja-JP" dirty="0"/>
          </a:p>
          <a:p>
            <a:r>
              <a:rPr lang="ja-JP" altLang="en-US" dirty="0">
                <a:effectLst/>
              </a:rPr>
              <a:t>多くはクローズなコミュニティ</a:t>
            </a:r>
            <a:r>
              <a:rPr lang="en-US" altLang="ja-JP" dirty="0">
                <a:effectLst/>
              </a:rPr>
              <a:t>(Facebook), </a:t>
            </a:r>
            <a:r>
              <a:rPr kumimoji="1" lang="ja-JP" altLang="en-US" sz="1200" b="0" i="0" kern="1200">
                <a:solidFill>
                  <a:schemeClr val="tx1"/>
                </a:solidFill>
                <a:effectLst/>
                <a:latin typeface="+mn-lt"/>
                <a:ea typeface="+mn-ea"/>
                <a:cs typeface="+mn-cs"/>
              </a:rPr>
              <a:t>静的</a:t>
            </a:r>
            <a:r>
              <a:rPr kumimoji="1" lang="ja-JP" altLang="en-US" sz="1200" b="0" i="0" kern="1200" dirty="0">
                <a:solidFill>
                  <a:schemeClr val="tx1"/>
                </a:solidFill>
                <a:effectLst/>
                <a:latin typeface="+mn-lt"/>
                <a:ea typeface="+mn-ea"/>
                <a:cs typeface="+mn-cs"/>
              </a:rPr>
              <a:t>画像を元にしていない</a:t>
            </a:r>
            <a:r>
              <a:rPr kumimoji="1" lang="en-US" altLang="ja-JP" sz="1200" b="0" i="0" kern="1200" dirty="0">
                <a:solidFill>
                  <a:schemeClr val="tx1"/>
                </a:solidFill>
                <a:effectLst/>
                <a:latin typeface="+mn-lt"/>
                <a:ea typeface="+mn-ea"/>
                <a:cs typeface="+mn-cs"/>
              </a:rPr>
              <a:t>(</a:t>
            </a:r>
            <a:r>
              <a:rPr kumimoji="1" lang="en-US" altLang="ja-JP" sz="1200" b="0" i="0" kern="1200" dirty="0" err="1">
                <a:solidFill>
                  <a:schemeClr val="tx1"/>
                </a:solidFill>
                <a:effectLst/>
                <a:latin typeface="+mn-lt"/>
                <a:ea typeface="+mn-ea"/>
                <a:cs typeface="+mn-cs"/>
              </a:rPr>
              <a:t>Youtube</a:t>
            </a:r>
            <a:r>
              <a:rPr kumimoji="1" lang="en-US" altLang="ja-JP" sz="1200" b="0" i="0" kern="1200" dirty="0">
                <a:solidFill>
                  <a:schemeClr val="tx1"/>
                </a:solidFill>
                <a:effectLst/>
                <a:latin typeface="+mn-lt"/>
                <a:ea typeface="+mn-ea"/>
                <a:cs typeface="+mn-cs"/>
              </a:rPr>
              <a:t>, </a:t>
            </a:r>
            <a:r>
              <a:rPr kumimoji="1" lang="en-US" altLang="ja-JP" sz="1200" b="0" i="0" kern="1200" dirty="0" err="1">
                <a:solidFill>
                  <a:schemeClr val="tx1"/>
                </a:solidFill>
                <a:effectLst/>
                <a:latin typeface="+mn-lt"/>
                <a:ea typeface="+mn-ea"/>
                <a:cs typeface="+mn-cs"/>
              </a:rPr>
              <a:t>Giphy</a:t>
            </a:r>
            <a:r>
              <a:rPr kumimoji="1" lang="en-US" altLang="ja-JP" sz="1200" b="0" i="0" kern="1200" dirty="0">
                <a:solidFill>
                  <a:schemeClr val="tx1"/>
                </a:solidFill>
                <a:effectLst/>
                <a:latin typeface="+mn-lt"/>
                <a:ea typeface="+mn-ea"/>
                <a:cs typeface="+mn-cs"/>
              </a:rPr>
              <a:t>), </a:t>
            </a:r>
            <a:r>
              <a:rPr lang="ja-JP" altLang="en-US">
                <a:effectLst/>
              </a:rPr>
              <a:t>今回</a:t>
            </a:r>
            <a:r>
              <a:rPr lang="ja-JP" altLang="en-US" dirty="0">
                <a:effectLst/>
              </a:rPr>
              <a:t>はオープンで静的画像をミームとして扱っているところを</a:t>
            </a:r>
            <a:r>
              <a:rPr lang="ja-JP" altLang="en-US">
                <a:effectLst/>
              </a:rPr>
              <a:t>調べます．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ただし</a:t>
            </a:r>
            <a:r>
              <a:rPr lang="en-US" altLang="ja-JP" dirty="0"/>
              <a:t>Gab</a:t>
            </a:r>
            <a:r>
              <a:rPr lang="ja-JP" altLang="en-US" dirty="0"/>
              <a:t>に関しては</a:t>
            </a:r>
            <a:r>
              <a:rPr lang="en-US" altLang="ja-JP" dirty="0"/>
              <a:t>2016</a:t>
            </a:r>
            <a:r>
              <a:rPr lang="ja-JP" altLang="en-US" dirty="0"/>
              <a:t>年</a:t>
            </a:r>
            <a:r>
              <a:rPr lang="en-US" altLang="ja-JP" dirty="0"/>
              <a:t>8</a:t>
            </a:r>
            <a:r>
              <a:rPr lang="ja-JP" altLang="en-US" dirty="0"/>
              <a:t>月から始まったサービスなので，</a:t>
            </a:r>
            <a:r>
              <a:rPr lang="en-US" altLang="ja-JP" dirty="0"/>
              <a:t>2016</a:t>
            </a:r>
            <a:r>
              <a:rPr lang="ja-JP" altLang="en-US" dirty="0"/>
              <a:t>年</a:t>
            </a:r>
            <a:r>
              <a:rPr lang="en-US" altLang="ja-JP" dirty="0"/>
              <a:t>8</a:t>
            </a:r>
            <a:r>
              <a:rPr lang="ja-JP" altLang="en-US" dirty="0"/>
              <a:t>月</a:t>
            </a:r>
            <a:r>
              <a:rPr lang="en-US" altLang="ja-JP" dirty="0"/>
              <a:t>10</a:t>
            </a:r>
            <a:r>
              <a:rPr lang="ja-JP" altLang="en-US" dirty="0"/>
              <a:t>日から</a:t>
            </a:r>
            <a:r>
              <a:rPr lang="en-US" altLang="ja-JP" dirty="0"/>
              <a:t>2017</a:t>
            </a:r>
            <a:r>
              <a:rPr lang="ja-JP" altLang="en-US" dirty="0"/>
              <a:t>年</a:t>
            </a:r>
            <a:r>
              <a:rPr lang="en-US" altLang="ja-JP" dirty="0"/>
              <a:t>7</a:t>
            </a:r>
            <a:r>
              <a:rPr lang="ja-JP" altLang="en-US" dirty="0"/>
              <a:t>月</a:t>
            </a:r>
            <a:r>
              <a:rPr lang="en-US" altLang="ja-JP" dirty="0"/>
              <a:t>31</a:t>
            </a:r>
            <a:r>
              <a:rPr lang="ja-JP" altLang="en-US" dirty="0"/>
              <a:t>日のデータ</a:t>
            </a:r>
            <a:r>
              <a:rPr lang="ja-JP" altLang="en-US"/>
              <a:t>を利用します</a:t>
            </a:r>
            <a:endParaRPr lang="en-US" altLang="ja-JP" dirty="0"/>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4</a:t>
            </a:fld>
            <a:endParaRPr kumimoji="1" lang="ja-JP" altLang="en-US"/>
          </a:p>
        </p:txBody>
      </p:sp>
    </p:spTree>
    <p:extLst>
      <p:ext uri="{BB962C8B-B14F-4D97-AF65-F5344CB8AC3E}">
        <p14:creationId xmlns:p14="http://schemas.microsoft.com/office/powerpoint/2010/main" val="449044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kern="1200">
                <a:solidFill>
                  <a:schemeClr val="tx1"/>
                </a:solidFill>
                <a:effectLst/>
                <a:latin typeface="+mn-lt"/>
                <a:ea typeface="+mn-ea"/>
                <a:cs typeface="+mn-cs"/>
              </a:rPr>
              <a:t>下</a:t>
            </a:r>
            <a:r>
              <a:rPr kumimoji="1" lang="ja-JP" altLang="en-US" sz="1200" b="0" i="0" kern="1200" dirty="0">
                <a:solidFill>
                  <a:schemeClr val="tx1"/>
                </a:solidFill>
                <a:effectLst/>
                <a:latin typeface="+mn-lt"/>
                <a:ea typeface="+mn-ea"/>
                <a:cs typeface="+mn-cs"/>
              </a:rPr>
              <a:t>の表はデータセットの内訳について</a:t>
            </a:r>
            <a:r>
              <a:rPr kumimoji="1" lang="ja-JP" altLang="en-US" sz="1200" b="0" i="0" kern="1200">
                <a:solidFill>
                  <a:schemeClr val="tx1"/>
                </a:solidFill>
                <a:effectLst/>
                <a:latin typeface="+mn-lt"/>
                <a:ea typeface="+mn-ea"/>
                <a:cs typeface="+mn-cs"/>
              </a:rPr>
              <a:t>です．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kern="1200">
                <a:solidFill>
                  <a:schemeClr val="tx1"/>
                </a:solidFill>
                <a:effectLst/>
                <a:latin typeface="+mn-lt"/>
                <a:ea typeface="+mn-ea"/>
                <a:cs typeface="+mn-cs"/>
              </a:rPr>
              <a:t>表についての特徴を一言</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画像数が画像付き投稿数より少ないのは同じ画像の</a:t>
            </a:r>
            <a:r>
              <a:rPr kumimoji="1" lang="en-US" altLang="ja-JP" sz="1200" b="0" i="0" kern="1200" dirty="0">
                <a:solidFill>
                  <a:schemeClr val="tx1"/>
                </a:solidFill>
                <a:effectLst/>
                <a:latin typeface="+mn-lt"/>
                <a:ea typeface="+mn-ea"/>
                <a:cs typeface="+mn-cs"/>
              </a:rPr>
              <a:t>URL</a:t>
            </a:r>
            <a:r>
              <a:rPr kumimoji="1" lang="ja-JP" altLang="en-US" sz="1200" b="0" i="0" kern="1200" dirty="0">
                <a:solidFill>
                  <a:schemeClr val="tx1"/>
                </a:solidFill>
                <a:effectLst/>
                <a:latin typeface="+mn-lt"/>
                <a:ea typeface="+mn-ea"/>
                <a:cs typeface="+mn-cs"/>
              </a:rPr>
              <a:t>を再利用していたり</a:t>
            </a:r>
            <a:r>
              <a:rPr kumimoji="1" lang="ja-JP" altLang="en-US" sz="1200" b="0" i="0" kern="1200">
                <a:solidFill>
                  <a:schemeClr val="tx1"/>
                </a:solidFill>
                <a:effectLst/>
                <a:latin typeface="+mn-lt"/>
                <a:ea typeface="+mn-ea"/>
                <a:cs typeface="+mn-cs"/>
              </a:rPr>
              <a:t>するから</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に注目すると，全ての投稿に画像がついているのですが．</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の画像数が多いのは</a:t>
            </a:r>
            <a:r>
              <a:rPr kumimoji="1" lang="en-US" altLang="ja-JP" sz="1200" b="0" i="0" kern="1200" dirty="0">
                <a:solidFill>
                  <a:schemeClr val="tx1"/>
                </a:solidFill>
                <a:effectLst/>
                <a:latin typeface="+mn-lt"/>
                <a:ea typeface="+mn-ea"/>
                <a:cs typeface="+mn-cs"/>
              </a:rPr>
              <a:t>1</a:t>
            </a:r>
            <a:r>
              <a:rPr kumimoji="1" lang="ja-JP" altLang="en-US" sz="1200" b="0" i="0" kern="1200" dirty="0">
                <a:solidFill>
                  <a:schemeClr val="tx1"/>
                </a:solidFill>
                <a:effectLst/>
                <a:latin typeface="+mn-lt"/>
                <a:ea typeface="+mn-ea"/>
                <a:cs typeface="+mn-cs"/>
              </a:rPr>
              <a:t>投稿にイメージギャラリを保持しているから複数の画像が含まれて</a:t>
            </a:r>
            <a:r>
              <a:rPr kumimoji="1" lang="ja-JP" altLang="en-US" sz="1200" b="0" i="0" kern="1200">
                <a:solidFill>
                  <a:schemeClr val="tx1"/>
                </a:solidFill>
                <a:effectLst/>
                <a:latin typeface="+mn-lt"/>
                <a:ea typeface="+mn-ea"/>
                <a:cs typeface="+mn-cs"/>
              </a:rPr>
              <a:t>いるから</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kern="1200" dirty="0">
                <a:solidFill>
                  <a:schemeClr val="tx1"/>
                </a:solidFill>
                <a:effectLst/>
                <a:latin typeface="+mn-lt"/>
                <a:ea typeface="+mn-ea"/>
                <a:cs typeface="+mn-cs"/>
              </a:rPr>
              <a:t>KYM</a:t>
            </a:r>
            <a:r>
              <a:rPr kumimoji="1" lang="ja-JP" altLang="en-US" sz="1200" b="0" i="0" kern="1200">
                <a:solidFill>
                  <a:schemeClr val="tx1"/>
                </a:solidFill>
                <a:effectLst/>
                <a:latin typeface="+mn-lt"/>
                <a:ea typeface="+mn-ea"/>
                <a:cs typeface="+mn-cs"/>
              </a:rPr>
              <a:t>のデータは</a:t>
            </a:r>
            <a:r>
              <a:rPr kumimoji="1" lang="en-US" altLang="ja-JP" sz="1200" b="0" i="0" kern="1200" dirty="0">
                <a:solidFill>
                  <a:schemeClr val="tx1"/>
                </a:solidFill>
                <a:effectLst/>
                <a:latin typeface="+mn-lt"/>
                <a:ea typeface="+mn-ea"/>
                <a:cs typeface="+mn-cs"/>
              </a:rPr>
              <a:t>2017</a:t>
            </a:r>
            <a:r>
              <a:rPr kumimoji="1" lang="ja-JP" altLang="en-US" sz="1200" b="0" i="0" kern="1200">
                <a:solidFill>
                  <a:schemeClr val="tx1"/>
                </a:solidFill>
                <a:effectLst/>
                <a:latin typeface="+mn-lt"/>
                <a:ea typeface="+mn-ea"/>
                <a:cs typeface="+mn-cs"/>
              </a:rPr>
              <a:t>年の</a:t>
            </a:r>
            <a:r>
              <a:rPr kumimoji="1" lang="en-US" altLang="ja-JP" sz="1200" b="0" i="0" kern="1200" dirty="0">
                <a:solidFill>
                  <a:schemeClr val="tx1"/>
                </a:solidFill>
                <a:effectLst/>
                <a:latin typeface="+mn-lt"/>
                <a:ea typeface="+mn-ea"/>
                <a:cs typeface="+mn-cs"/>
              </a:rPr>
              <a:t>10</a:t>
            </a:r>
            <a:r>
              <a:rPr kumimoji="1" lang="ja-JP" altLang="en-US" sz="1200" b="0" i="0" kern="1200">
                <a:solidFill>
                  <a:schemeClr val="tx1"/>
                </a:solidFill>
                <a:effectLst/>
                <a:latin typeface="+mn-lt"/>
                <a:ea typeface="+mn-ea"/>
                <a:cs typeface="+mn-cs"/>
              </a:rPr>
              <a:t>月</a:t>
            </a:r>
            <a:r>
              <a:rPr kumimoji="1" lang="en-US" altLang="ja-JP" sz="1200" b="0" i="0" kern="1200" dirty="0">
                <a:solidFill>
                  <a:schemeClr val="tx1"/>
                </a:solidFill>
                <a:effectLst/>
                <a:latin typeface="+mn-lt"/>
                <a:ea typeface="+mn-ea"/>
                <a:cs typeface="+mn-cs"/>
              </a:rPr>
              <a:t>-12</a:t>
            </a:r>
            <a:r>
              <a:rPr kumimoji="1" lang="ja-JP" altLang="en-US" sz="1200" b="0" i="0" kern="1200">
                <a:solidFill>
                  <a:schemeClr val="tx1"/>
                </a:solidFill>
                <a:effectLst/>
                <a:latin typeface="+mn-lt"/>
                <a:ea typeface="+mn-ea"/>
                <a:cs typeface="+mn-cs"/>
              </a:rPr>
              <a:t>月でクローリングしてとってきたもの</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5</a:t>
            </a:fld>
            <a:endParaRPr kumimoji="1" lang="ja-JP" altLang="en-US"/>
          </a:p>
        </p:txBody>
      </p:sp>
    </p:spTree>
    <p:extLst>
      <p:ext uri="{BB962C8B-B14F-4D97-AF65-F5344CB8AC3E}">
        <p14:creationId xmlns:p14="http://schemas.microsoft.com/office/powerpoint/2010/main" val="34136556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クラスタを代表する画像</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6</a:t>
            </a:fld>
            <a:endParaRPr kumimoji="1" lang="ja-JP" altLang="en-US"/>
          </a:p>
        </p:txBody>
      </p:sp>
    </p:spTree>
    <p:extLst>
      <p:ext uri="{BB962C8B-B14F-4D97-AF65-F5344CB8AC3E}">
        <p14:creationId xmlns:p14="http://schemas.microsoft.com/office/powerpoint/2010/main" val="2438015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’antisemitism’</a:t>
            </a:r>
            <a:r>
              <a:rPr kumimoji="1" lang="ja-JP" altLang="en-US"/>
              <a:t>は反ユダヤ主義という意味</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ポインタで指す</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7</a:t>
            </a:fld>
            <a:endParaRPr kumimoji="1" lang="ja-JP" altLang="en-US"/>
          </a:p>
        </p:txBody>
      </p:sp>
    </p:spTree>
    <p:extLst>
      <p:ext uri="{BB962C8B-B14F-4D97-AF65-F5344CB8AC3E}">
        <p14:creationId xmlns:p14="http://schemas.microsoft.com/office/powerpoint/2010/main" val="10896730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時間的側面からの分析です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Gab</a:t>
            </a:r>
            <a:r>
              <a:rPr lang="ja-JP" altLang="en-US"/>
              <a:t>の増加は</a:t>
            </a:r>
            <a:r>
              <a:rPr lang="en-US" altLang="ja-JP" dirty="0"/>
              <a:t>2016</a:t>
            </a:r>
            <a:r>
              <a:rPr lang="ja-JP" altLang="en-US"/>
              <a:t>年にサービスが始まったことから，</a:t>
            </a:r>
            <a:r>
              <a:rPr lang="en-US" altLang="ja-JP" dirty="0"/>
              <a:t>2017</a:t>
            </a:r>
            <a:r>
              <a:rPr lang="ja-JP" altLang="en-US"/>
              <a:t>年に徐々に悪意をつぶやくものとして普及していった結果だと思われます．</a:t>
            </a:r>
            <a:endParaRPr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8</a:t>
            </a:fld>
            <a:endParaRPr kumimoji="1" lang="ja-JP" altLang="en-US"/>
          </a:p>
        </p:txBody>
      </p:sp>
    </p:spTree>
    <p:extLst>
      <p:ext uri="{BB962C8B-B14F-4D97-AF65-F5344CB8AC3E}">
        <p14:creationId xmlns:p14="http://schemas.microsoft.com/office/powerpoint/2010/main" val="32917579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9</a:t>
            </a:fld>
            <a:endParaRPr kumimoji="1" lang="ja-JP" altLang="en-US"/>
          </a:p>
        </p:txBody>
      </p:sp>
    </p:spTree>
    <p:extLst>
      <p:ext uri="{BB962C8B-B14F-4D97-AF65-F5344CB8AC3E}">
        <p14:creationId xmlns:p14="http://schemas.microsoft.com/office/powerpoint/2010/main" val="20730369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22363"/>
            <a:ext cx="7772400" cy="2387600"/>
          </a:xfrm>
        </p:spPr>
        <p:txBody>
          <a:bodyPr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lang="en-US" altLang="ja-JP" sz="4400" b="1" i="0" baseline="0" smtClean="0">
                <a:solidFill>
                  <a:schemeClr val="tx2"/>
                </a:solidFill>
                <a:effectLst/>
                <a:latin typeface="+mj-lt"/>
                <a:ea typeface="メイリオ ボールド" charset="-128"/>
                <a:cs typeface="Meiryo" charset="-128"/>
              </a:defRPr>
            </a:lvl1pPr>
          </a:lstStyle>
          <a:p>
            <a:r>
              <a:rPr lang="ja-JP" altLang="en-US" dirty="0"/>
              <a:t>マスタータイトルの書式設定</a:t>
            </a:r>
            <a:endParaRPr lang="en-US" altLang="ja-JP" dirty="0"/>
          </a:p>
        </p:txBody>
      </p:sp>
      <p:sp>
        <p:nvSpPr>
          <p:cNvPr id="3" name="Subtitle 2"/>
          <p:cNvSpPr>
            <a:spLocks noGrp="1"/>
          </p:cNvSpPr>
          <p:nvPr>
            <p:ph type="subTitle" idx="1"/>
          </p:nvPr>
        </p:nvSpPr>
        <p:spPr>
          <a:xfrm>
            <a:off x="1143000" y="3686174"/>
            <a:ext cx="6858000" cy="1571625"/>
          </a:xfrm>
        </p:spPr>
        <p:txBody>
          <a:bodyPr>
            <a:normAutofit/>
          </a:bodyPr>
          <a:lstStyle>
            <a:lvl1pPr marL="0" indent="0" algn="ctr">
              <a:buNone/>
              <a:defRPr sz="2400" baseline="0">
                <a:solidFill>
                  <a:schemeClr val="tx2"/>
                </a:solidFill>
                <a:latin typeface="+mn-lt"/>
                <a:ea typeface="メイリオ" charset="-128"/>
                <a:cs typeface="Meiryo"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dirty="0"/>
              <a:t>マスター サブタイトルの書式設定</a:t>
            </a: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10" name="正方形/長方形 9"/>
          <p:cNvSpPr/>
          <p:nvPr userDrawn="1"/>
        </p:nvSpPr>
        <p:spPr>
          <a:xfrm>
            <a:off x="414339" y="3543301"/>
            <a:ext cx="8401050" cy="57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Tree>
    <p:extLst>
      <p:ext uri="{BB962C8B-B14F-4D97-AF65-F5344CB8AC3E}">
        <p14:creationId xmlns:p14="http://schemas.microsoft.com/office/powerpoint/2010/main" val="189518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28650" y="1171580"/>
            <a:ext cx="7886700" cy="5313363"/>
          </a:xfrm>
        </p:spPr>
        <p:txBody>
          <a:bodyPr>
            <a:normAutofit/>
          </a:bodyPr>
          <a:lstStyle>
            <a:lvl1pPr marL="228600" indent="-228600">
              <a:spcBef>
                <a:spcPts val="0"/>
              </a:spcBef>
              <a:spcAft>
                <a:spcPts val="1200"/>
              </a:spcAft>
              <a:buClr>
                <a:schemeClr val="accent1"/>
              </a:buClr>
              <a:buFont typeface="Wingdings" charset="2"/>
              <a:buChar char="l"/>
              <a:defRPr sz="2400" baseline="0">
                <a:solidFill>
                  <a:schemeClr val="tx2"/>
                </a:solidFill>
                <a:latin typeface="+mn-lt"/>
                <a:ea typeface="メイリオ" charset="-128"/>
                <a:cs typeface="Meiryo" charset="-128"/>
              </a:defRPr>
            </a:lvl1pPr>
            <a:lvl2pPr>
              <a:spcBef>
                <a:spcPts val="0"/>
              </a:spcBef>
              <a:spcAft>
                <a:spcPts val="1200"/>
              </a:spcAft>
              <a:buClr>
                <a:schemeClr val="accent1"/>
              </a:buClr>
              <a:buSzPct val="140000"/>
              <a:defRPr sz="2000" b="0" baseline="0">
                <a:solidFill>
                  <a:schemeClr val="tx2"/>
                </a:solidFill>
                <a:latin typeface="+mn-lt"/>
                <a:ea typeface="メイリオ" charset="-128"/>
                <a:cs typeface="Meiryo" charset="-128"/>
              </a:defRPr>
            </a:lvl2pPr>
            <a:lvl3pPr>
              <a:spcBef>
                <a:spcPts val="0"/>
              </a:spcBef>
              <a:spcAft>
                <a:spcPts val="1200"/>
              </a:spcAft>
              <a:buClr>
                <a:schemeClr val="accent1"/>
              </a:buClr>
              <a:defRPr sz="1800" b="0" baseline="0">
                <a:solidFill>
                  <a:schemeClr val="tx2"/>
                </a:solidFill>
                <a:latin typeface="+mn-lt"/>
                <a:ea typeface="メイリオ" charset="-128"/>
                <a:cs typeface="Meiryo" charset="-128"/>
              </a:defRPr>
            </a:lvl3pPr>
            <a:lvl4pPr>
              <a:spcBef>
                <a:spcPts val="0"/>
              </a:spcBef>
              <a:spcAft>
                <a:spcPts val="1200"/>
              </a:spcAft>
              <a:buClr>
                <a:schemeClr val="tx1"/>
              </a:buClr>
              <a:defRPr sz="1800">
                <a:solidFill>
                  <a:schemeClr val="tx1"/>
                </a:solidFill>
              </a:defRPr>
            </a:lvl4pPr>
            <a:lvl5pPr>
              <a:spcBef>
                <a:spcPts val="0"/>
              </a:spcBef>
              <a:spcAft>
                <a:spcPts val="1200"/>
              </a:spcAft>
              <a:buClr>
                <a:schemeClr val="tx1"/>
              </a:buClr>
              <a:defRPr sz="1800">
                <a:solidFill>
                  <a:schemeClr val="tx1"/>
                </a:solidFill>
              </a:defRPr>
            </a:lvl5pPr>
          </a:lstStyle>
          <a:p>
            <a:pPr lvl="0"/>
            <a:r>
              <a:rPr lang="en-US" altLang="ja-JP" dirty="0"/>
              <a:t> </a:t>
            </a:r>
            <a:r>
              <a:rPr lang="ja-JP" altLang="en-US" dirty="0"/>
              <a:t>第</a:t>
            </a:r>
            <a:r>
              <a:rPr lang="en-US" altLang="ja-JP" dirty="0"/>
              <a:t> 1 </a:t>
            </a:r>
            <a:r>
              <a:rPr lang="ja-JP" altLang="en-US" dirty="0"/>
              <a:t>レベル</a:t>
            </a:r>
            <a:r>
              <a:rPr lang="en-US" altLang="ja-JP" dirty="0"/>
              <a:t> </a:t>
            </a:r>
          </a:p>
          <a:p>
            <a:pPr lvl="1"/>
            <a:r>
              <a:rPr lang="ja-JP" altLang="en-US" dirty="0"/>
              <a:t>第 </a:t>
            </a:r>
            <a:r>
              <a:rPr lang="en-US" altLang="ja-JP" dirty="0"/>
              <a:t>2 </a:t>
            </a:r>
            <a:r>
              <a:rPr lang="ja-JP" altLang="en-US" dirty="0"/>
              <a:t>レベル</a:t>
            </a:r>
            <a:r>
              <a:rPr lang="en-US" altLang="ja-JP" dirty="0"/>
              <a:t> </a:t>
            </a:r>
            <a:endParaRPr lang="ja-JP" altLang="en-US" dirty="0"/>
          </a:p>
          <a:p>
            <a:pPr lvl="2"/>
            <a:r>
              <a:rPr lang="ja-JP" altLang="en-US" dirty="0"/>
              <a:t>第 </a:t>
            </a:r>
            <a:r>
              <a:rPr lang="en-US" altLang="ja-JP" dirty="0"/>
              <a:t>3 </a:t>
            </a:r>
            <a:r>
              <a:rPr lang="ja-JP" altLang="en-US" dirty="0"/>
              <a:t>レベル</a:t>
            </a:r>
            <a:r>
              <a:rPr lang="en-US" altLang="ja-JP" dirty="0"/>
              <a:t> </a:t>
            </a:r>
            <a:br>
              <a:rPr lang="en-US" altLang="ja-JP" dirty="0"/>
            </a:b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dirty="0"/>
          </a:p>
        </p:txBody>
      </p:sp>
      <p:cxnSp>
        <p:nvCxnSpPr>
          <p:cNvPr id="8" name="直線コネクタ 7"/>
          <p:cNvCxnSpPr/>
          <p:nvPr/>
        </p:nvCxnSpPr>
        <p:spPr>
          <a:xfrm>
            <a:off x="0" y="941259"/>
            <a:ext cx="8515350" cy="0"/>
          </a:xfrm>
          <a:prstGeom prst="line">
            <a:avLst/>
          </a:prstGeom>
          <a:ln w="76200">
            <a:no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13775" y="142876"/>
            <a:ext cx="7915864" cy="883163"/>
          </a:xfrm>
        </p:spPr>
        <p:txBody>
          <a:bodyPr>
            <a:normAutofit/>
          </a:bodyPr>
          <a:lstStyle>
            <a:lvl1pPr>
              <a:defRPr sz="2800" baseline="0">
                <a:solidFill>
                  <a:schemeClr val="tx2"/>
                </a:solidFill>
                <a:latin typeface="+mj-lt"/>
                <a:ea typeface="メイリオ ボールド" charset="-128"/>
                <a:cs typeface="Meiryo" charset="-128"/>
              </a:defRPr>
            </a:lvl1pPr>
          </a:lstStyle>
          <a:p>
            <a:endParaRPr lang="en-US" dirty="0"/>
          </a:p>
        </p:txBody>
      </p:sp>
      <p:sp>
        <p:nvSpPr>
          <p:cNvPr id="4" name="正方形/長方形 3">
            <a:extLst>
              <a:ext uri="{FF2B5EF4-FFF2-40B4-BE49-F238E27FC236}">
                <a16:creationId xmlns:a16="http://schemas.microsoft.com/office/drawing/2014/main" id="{1FD0ED1F-A431-244D-BF3A-DBC540A6E49F}"/>
              </a:ext>
            </a:extLst>
          </p:cNvPr>
          <p:cNvSpPr/>
          <p:nvPr userDrawn="1"/>
        </p:nvSpPr>
        <p:spPr>
          <a:xfrm>
            <a:off x="149086" y="298174"/>
            <a:ext cx="427383" cy="427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11769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normAutofit/>
          </a:bodyPr>
          <a:lstStyle>
            <a:lvl1pPr>
              <a:defRPr sz="4400"/>
            </a:lvl1p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dirty="0"/>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E4303AE5-3AB4-1A43-87F1-7D4DDBA665D1}" type="datetime5">
              <a:rPr kumimoji="1" lang="ja-JP" altLang="en-US" smtClean="0"/>
              <a:t>2019/07/20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spTree>
    <p:extLst>
      <p:ext uri="{BB962C8B-B14F-4D97-AF65-F5344CB8AC3E}">
        <p14:creationId xmlns:p14="http://schemas.microsoft.com/office/powerpoint/2010/main" val="631459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914400"/>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90D157A2-4BDB-B146-837B-92B359D134AD}" type="datetime5">
              <a:rPr kumimoji="1" lang="ja-JP" altLang="en-US" smtClean="0"/>
              <a:t>2019/07/20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cxnSp>
        <p:nvCxnSpPr>
          <p:cNvPr id="8" name="直線コネクタ 7"/>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7337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solidFill>
              </a:defRPr>
            </a:lvl1pPr>
          </a:lstStyle>
          <a:p>
            <a:fld id="{3E48B941-74AF-4648-A5A2-DF81533F4F8C}" type="slidenum">
              <a:rPr lang="ja-JP" altLang="en-US" smtClean="0"/>
              <a:pPr/>
              <a:t>‹#›</a:t>
            </a:fld>
            <a:endParaRPr lang="ja-JP" altLang="en-US" dirty="0"/>
          </a:p>
        </p:txBody>
      </p:sp>
    </p:spTree>
    <p:extLst>
      <p:ext uri="{BB962C8B-B14F-4D97-AF65-F5344CB8AC3E}">
        <p14:creationId xmlns:p14="http://schemas.microsoft.com/office/powerpoint/2010/main" val="7518286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hf hdr="0" ftr="0"/>
  <p:txStyles>
    <p:titleStyle>
      <a:lvl1pPr algn="l" defTabSz="914400" rtl="0" eaLnBrk="1" latinLnBrk="0" hangingPunct="1">
        <a:lnSpc>
          <a:spcPct val="90000"/>
        </a:lnSpc>
        <a:spcBef>
          <a:spcPct val="0"/>
        </a:spcBef>
        <a:buNone/>
        <a:defRPr kumimoji="1" sz="40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ppleSystemUIFont" charset="-12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9C7C6A-B0CA-0041-9B2C-C9DFC05C7996}"/>
              </a:ext>
            </a:extLst>
          </p:cNvPr>
          <p:cNvSpPr>
            <a:spLocks noGrp="1"/>
          </p:cNvSpPr>
          <p:nvPr>
            <p:ph type="ctrTitle"/>
          </p:nvPr>
        </p:nvSpPr>
        <p:spPr/>
        <p:txBody>
          <a:bodyPr/>
          <a:lstStyle/>
          <a:p>
            <a:r>
              <a:rPr kumimoji="1" lang="en-US" altLang="ja-JP" dirty="0"/>
              <a:t>On the Origins of Memes </a:t>
            </a:r>
            <a:br>
              <a:rPr kumimoji="1" lang="en-US" altLang="ja-JP" dirty="0"/>
            </a:br>
            <a:r>
              <a:rPr kumimoji="1" lang="en-US" altLang="ja-JP" dirty="0"/>
              <a:t>by Means of Fringe Web Communities</a:t>
            </a:r>
            <a:endParaRPr kumimoji="1" lang="ja-JP" altLang="en-US"/>
          </a:p>
        </p:txBody>
      </p:sp>
      <p:sp>
        <p:nvSpPr>
          <p:cNvPr id="3" name="字幕 2">
            <a:extLst>
              <a:ext uri="{FF2B5EF4-FFF2-40B4-BE49-F238E27FC236}">
                <a16:creationId xmlns:a16="http://schemas.microsoft.com/office/drawing/2014/main" id="{87ABD65A-6859-7649-8039-943A69968892}"/>
              </a:ext>
            </a:extLst>
          </p:cNvPr>
          <p:cNvSpPr>
            <a:spLocks noGrp="1"/>
          </p:cNvSpPr>
          <p:nvPr>
            <p:ph type="subTitle" idx="1"/>
          </p:nvPr>
        </p:nvSpPr>
        <p:spPr>
          <a:xfrm>
            <a:off x="790832" y="3686173"/>
            <a:ext cx="7599405" cy="3357177"/>
          </a:xfrm>
        </p:spPr>
        <p:txBody>
          <a:bodyPr>
            <a:normAutofit/>
          </a:bodyPr>
          <a:lstStyle/>
          <a:p>
            <a:r>
              <a:rPr lang="en" altLang="ja-JP" dirty="0" err="1"/>
              <a:t>Savvas</a:t>
            </a:r>
            <a:r>
              <a:rPr lang="en" altLang="ja-JP" dirty="0"/>
              <a:t> </a:t>
            </a:r>
            <a:r>
              <a:rPr lang="en" altLang="ja-JP" dirty="0" err="1"/>
              <a:t>Zannettou</a:t>
            </a:r>
            <a:r>
              <a:rPr lang="en" altLang="ja-JP" dirty="0"/>
              <a:t>, Tristan Caulfield, Jeremy Blackburn, Emiliano De </a:t>
            </a:r>
            <a:r>
              <a:rPr lang="en" altLang="ja-JP" dirty="0" err="1"/>
              <a:t>Cristofaro</a:t>
            </a:r>
            <a:r>
              <a:rPr lang="en" altLang="ja-JP" dirty="0"/>
              <a:t>, Michael </a:t>
            </a:r>
            <a:r>
              <a:rPr lang="en" altLang="ja-JP" dirty="0" err="1"/>
              <a:t>Sirivianos</a:t>
            </a:r>
            <a:r>
              <a:rPr lang="en" altLang="ja-JP" dirty="0"/>
              <a:t>, Gianluca </a:t>
            </a:r>
            <a:r>
              <a:rPr lang="en" altLang="ja-JP" dirty="0" err="1"/>
              <a:t>Stringhini</a:t>
            </a:r>
            <a:r>
              <a:rPr lang="en" altLang="ja-JP" dirty="0"/>
              <a:t>, and Guillermo Suarez-</a:t>
            </a:r>
            <a:r>
              <a:rPr lang="en" altLang="ja-JP" dirty="0" err="1"/>
              <a:t>Tangil</a:t>
            </a:r>
            <a:r>
              <a:rPr lang="en" altLang="ja-JP" dirty="0"/>
              <a:t>.</a:t>
            </a:r>
          </a:p>
          <a:p>
            <a:r>
              <a:rPr lang="en" altLang="ja-JP" dirty="0"/>
              <a:t> In Proceedings of International Measurement Conference (IMC) ’18. ACM, 15 pages. </a:t>
            </a:r>
          </a:p>
          <a:p>
            <a:endParaRPr lang="en" altLang="ja-JP" sz="1600" dirty="0"/>
          </a:p>
          <a:p>
            <a:r>
              <a:rPr kumimoji="1" lang="ja-JP" altLang="en-US"/>
              <a:t>情報工学科</a:t>
            </a:r>
            <a:r>
              <a:rPr kumimoji="1" lang="en-US" altLang="ja-JP" dirty="0"/>
              <a:t> </a:t>
            </a:r>
            <a:r>
              <a:rPr kumimoji="1" lang="ja-JP" altLang="en-US"/>
              <a:t>寺岡研究室</a:t>
            </a:r>
            <a:endParaRPr kumimoji="1" lang="en-US" altLang="ja-JP" dirty="0"/>
          </a:p>
          <a:p>
            <a:r>
              <a:rPr lang="ja-JP" altLang="en-US"/>
              <a:t>安森</a:t>
            </a:r>
            <a:r>
              <a:rPr lang="en-US" altLang="ja-JP" dirty="0"/>
              <a:t> </a:t>
            </a:r>
            <a:r>
              <a:rPr lang="ja-JP" altLang="en-US"/>
              <a:t>涼</a:t>
            </a:r>
            <a:r>
              <a:rPr lang="en-US" altLang="ja-JP" dirty="0"/>
              <a:t> 61619027</a:t>
            </a:r>
            <a:endParaRPr kumimoji="1" lang="ja-JP" altLang="en-US"/>
          </a:p>
        </p:txBody>
      </p:sp>
    </p:spTree>
    <p:extLst>
      <p:ext uri="{BB962C8B-B14F-4D97-AF65-F5344CB8AC3E}">
        <p14:creationId xmlns:p14="http://schemas.microsoft.com/office/powerpoint/2010/main" val="1182206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図 19">
            <a:extLst>
              <a:ext uri="{FF2B5EF4-FFF2-40B4-BE49-F238E27FC236}">
                <a16:creationId xmlns:a16="http://schemas.microsoft.com/office/drawing/2014/main" id="{D69B1116-2B17-8743-BE47-62345394F45C}"/>
              </a:ext>
            </a:extLst>
          </p:cNvPr>
          <p:cNvPicPr>
            <a:picLocks noChangeAspect="1"/>
          </p:cNvPicPr>
          <p:nvPr/>
        </p:nvPicPr>
        <p:blipFill>
          <a:blip r:embed="rId3"/>
          <a:stretch>
            <a:fillRect/>
          </a:stretch>
        </p:blipFill>
        <p:spPr>
          <a:xfrm>
            <a:off x="352426" y="2427068"/>
            <a:ext cx="8384384" cy="3992564"/>
          </a:xfrm>
          <a:prstGeom prst="rect">
            <a:avLst/>
          </a:prstGeom>
        </p:spPr>
      </p:pic>
      <p:sp>
        <p:nvSpPr>
          <p:cNvPr id="2" name="コンテンツ プレースホルダー 1">
            <a:extLst>
              <a:ext uri="{FF2B5EF4-FFF2-40B4-BE49-F238E27FC236}">
                <a16:creationId xmlns:a16="http://schemas.microsoft.com/office/drawing/2014/main" id="{1A54B282-3FED-8F46-BB5A-E3042184A807}"/>
              </a:ext>
            </a:extLst>
          </p:cNvPr>
          <p:cNvSpPr>
            <a:spLocks noGrp="1"/>
          </p:cNvSpPr>
          <p:nvPr>
            <p:ph idx="1"/>
          </p:nvPr>
        </p:nvSpPr>
        <p:spPr/>
        <p:txBody>
          <a:bodyPr/>
          <a:lstStyle/>
          <a:p>
            <a:pPr marL="0" indent="0">
              <a:buNone/>
            </a:pPr>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5FB3FEBE-0141-BF4B-A99E-F1FB62E42A22}"/>
              </a:ext>
            </a:extLst>
          </p:cNvPr>
          <p:cNvSpPr>
            <a:spLocks noGrp="1"/>
          </p:cNvSpPr>
          <p:nvPr>
            <p:ph type="sldNum" sz="quarter" idx="12"/>
          </p:nvPr>
        </p:nvSpPr>
        <p:spPr/>
        <p:txBody>
          <a:bodyPr/>
          <a:lstStyle/>
          <a:p>
            <a:fld id="{3E48B941-74AF-4648-A5A2-DF81533F4F8C}" type="slidenum">
              <a:rPr kumimoji="1" lang="ja-JP" altLang="en-US" smtClean="0"/>
              <a:t>10</a:t>
            </a:fld>
            <a:endParaRPr kumimoji="1" lang="ja-JP" altLang="en-US" dirty="0"/>
          </a:p>
        </p:txBody>
      </p:sp>
      <p:sp>
        <p:nvSpPr>
          <p:cNvPr id="4" name="タイトル 3">
            <a:extLst>
              <a:ext uri="{FF2B5EF4-FFF2-40B4-BE49-F238E27FC236}">
                <a16:creationId xmlns:a16="http://schemas.microsoft.com/office/drawing/2014/main" id="{3F14C576-D0CD-3149-8954-C450C23396A5}"/>
              </a:ext>
            </a:extLst>
          </p:cNvPr>
          <p:cNvSpPr>
            <a:spLocks noGrp="1"/>
          </p:cNvSpPr>
          <p:nvPr>
            <p:ph type="title"/>
          </p:nvPr>
        </p:nvSpPr>
        <p:spPr>
          <a:xfrm>
            <a:off x="613774" y="142876"/>
            <a:ext cx="8637801" cy="883163"/>
          </a:xfrm>
        </p:spPr>
        <p:txBody>
          <a:bodyPr/>
          <a:lstStyle/>
          <a:p>
            <a:r>
              <a:rPr kumimoji="1" lang="ja-JP" altLang="en-US"/>
              <a:t>評価</a:t>
            </a:r>
            <a:r>
              <a:rPr lang="en-US" altLang="ja-JP" dirty="0"/>
              <a:t> 2-1</a:t>
            </a:r>
            <a:r>
              <a:rPr kumimoji="1" lang="ja-JP" altLang="en-US"/>
              <a:t>｜拡散された人種差別的ミームの割合</a:t>
            </a:r>
          </a:p>
        </p:txBody>
      </p:sp>
      <p:cxnSp>
        <p:nvCxnSpPr>
          <p:cNvPr id="16" name="直線コネクタ 15">
            <a:extLst>
              <a:ext uri="{FF2B5EF4-FFF2-40B4-BE49-F238E27FC236}">
                <a16:creationId xmlns:a16="http://schemas.microsoft.com/office/drawing/2014/main" id="{BB59F536-061E-B541-B23D-635F10AD47FA}"/>
              </a:ext>
            </a:extLst>
          </p:cNvPr>
          <p:cNvCxnSpPr>
            <a:cxnSpLocks/>
          </p:cNvCxnSpPr>
          <p:nvPr/>
        </p:nvCxnSpPr>
        <p:spPr>
          <a:xfrm>
            <a:off x="3738282" y="2178424"/>
            <a:ext cx="635414" cy="553759"/>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コンテンツ プレースホルダー 2">
            <a:extLst>
              <a:ext uri="{FF2B5EF4-FFF2-40B4-BE49-F238E27FC236}">
                <a16:creationId xmlns:a16="http://schemas.microsoft.com/office/drawing/2014/main" id="{A5C69F00-4B5C-504D-A69F-1C8BDDA03B62}"/>
              </a:ext>
            </a:extLst>
          </p:cNvPr>
          <p:cNvSpPr txBox="1">
            <a:spLocks/>
          </p:cNvSpPr>
          <p:nvPr/>
        </p:nvSpPr>
        <p:spPr>
          <a:xfrm>
            <a:off x="820271" y="1317812"/>
            <a:ext cx="4182035" cy="860611"/>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/pol/ </a:t>
            </a:r>
            <a:r>
              <a:rPr lang="ja-JP" altLang="en-US" b="1" dirty="0"/>
              <a:t>が拡散元</a:t>
            </a:r>
            <a:r>
              <a:rPr lang="ja-JP" altLang="en-US" b="1"/>
              <a:t>のとき</a:t>
            </a:r>
            <a:r>
              <a:rPr lang="en-US" altLang="ja-JP" b="1" dirty="0"/>
              <a:t> </a:t>
            </a:r>
            <a:br>
              <a:rPr lang="en-US" altLang="ja-JP" b="1" dirty="0"/>
            </a:br>
            <a:r>
              <a:rPr lang="ja-JP" altLang="en-US" b="1"/>
              <a:t>他の</a:t>
            </a:r>
            <a:r>
              <a:rPr lang="en-US" altLang="ja-JP" b="1" dirty="0"/>
              <a:t> SNS </a:t>
            </a:r>
            <a:r>
              <a:rPr lang="ja-JP" altLang="en-US" b="1"/>
              <a:t>への影響力</a:t>
            </a:r>
            <a:r>
              <a:rPr lang="ja-JP" altLang="en-US" b="1" dirty="0"/>
              <a:t>が最大</a:t>
            </a:r>
          </a:p>
        </p:txBody>
      </p:sp>
      <p:sp>
        <p:nvSpPr>
          <p:cNvPr id="18" name="テキスト ボックス 17">
            <a:extLst>
              <a:ext uri="{FF2B5EF4-FFF2-40B4-BE49-F238E27FC236}">
                <a16:creationId xmlns:a16="http://schemas.microsoft.com/office/drawing/2014/main" id="{28E1F03C-9538-5242-8866-A463B397C6B7}"/>
              </a:ext>
            </a:extLst>
          </p:cNvPr>
          <p:cNvSpPr txBox="1"/>
          <p:nvPr/>
        </p:nvSpPr>
        <p:spPr>
          <a:xfrm>
            <a:off x="256794" y="3575956"/>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9" name="テキスト ボックス 18">
            <a:extLst>
              <a:ext uri="{FF2B5EF4-FFF2-40B4-BE49-F238E27FC236}">
                <a16:creationId xmlns:a16="http://schemas.microsoft.com/office/drawing/2014/main" id="{D490CE61-2E2D-D244-8A66-8AB7EB9A930F}"/>
              </a:ext>
            </a:extLst>
          </p:cNvPr>
          <p:cNvSpPr txBox="1"/>
          <p:nvPr/>
        </p:nvSpPr>
        <p:spPr>
          <a:xfrm>
            <a:off x="3853544" y="6139542"/>
            <a:ext cx="1800493" cy="369332"/>
          </a:xfrm>
          <a:prstGeom prst="rect">
            <a:avLst/>
          </a:prstGeom>
          <a:solidFill>
            <a:schemeClr val="bg1"/>
          </a:solidFill>
        </p:spPr>
        <p:txBody>
          <a:bodyPr wrap="non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graphicFrame>
        <p:nvGraphicFramePr>
          <p:cNvPr id="6" name="表 5">
            <a:extLst>
              <a:ext uri="{FF2B5EF4-FFF2-40B4-BE49-F238E27FC236}">
                <a16:creationId xmlns:a16="http://schemas.microsoft.com/office/drawing/2014/main" id="{F12D7F22-2406-A34B-83B5-9FEA6CFB86A6}"/>
              </a:ext>
            </a:extLst>
          </p:cNvPr>
          <p:cNvGraphicFramePr>
            <a:graphicFrameLocks noGrp="1"/>
          </p:cNvGraphicFramePr>
          <p:nvPr>
            <p:extLst>
              <p:ext uri="{D42A27DB-BD31-4B8C-83A1-F6EECF244321}">
                <p14:modId xmlns:p14="http://schemas.microsoft.com/office/powerpoint/2010/main" val="1885980252"/>
              </p:ext>
            </p:extLst>
          </p:nvPr>
        </p:nvGraphicFramePr>
        <p:xfrm>
          <a:off x="1026858" y="2816942"/>
          <a:ext cx="7423970" cy="3274140"/>
        </p:xfrm>
        <a:graphic>
          <a:graphicData uri="http://schemas.openxmlformats.org/drawingml/2006/table">
            <a:tbl>
              <a:tblPr>
                <a:tableStyleId>{5C22544A-7EE6-4342-B048-85BDC9FD1C3A}</a:tableStyleId>
              </a:tblPr>
              <a:tblGrid>
                <a:gridCol w="1484794">
                  <a:extLst>
                    <a:ext uri="{9D8B030D-6E8A-4147-A177-3AD203B41FA5}">
                      <a16:colId xmlns:a16="http://schemas.microsoft.com/office/drawing/2014/main" val="155979624"/>
                    </a:ext>
                  </a:extLst>
                </a:gridCol>
                <a:gridCol w="1484794">
                  <a:extLst>
                    <a:ext uri="{9D8B030D-6E8A-4147-A177-3AD203B41FA5}">
                      <a16:colId xmlns:a16="http://schemas.microsoft.com/office/drawing/2014/main" val="15644665"/>
                    </a:ext>
                  </a:extLst>
                </a:gridCol>
                <a:gridCol w="1484794">
                  <a:extLst>
                    <a:ext uri="{9D8B030D-6E8A-4147-A177-3AD203B41FA5}">
                      <a16:colId xmlns:a16="http://schemas.microsoft.com/office/drawing/2014/main" val="4172969123"/>
                    </a:ext>
                  </a:extLst>
                </a:gridCol>
                <a:gridCol w="1484794">
                  <a:extLst>
                    <a:ext uri="{9D8B030D-6E8A-4147-A177-3AD203B41FA5}">
                      <a16:colId xmlns:a16="http://schemas.microsoft.com/office/drawing/2014/main" val="1866781092"/>
                    </a:ext>
                  </a:extLst>
                </a:gridCol>
                <a:gridCol w="1484794">
                  <a:extLst>
                    <a:ext uri="{9D8B030D-6E8A-4147-A177-3AD203B41FA5}">
                      <a16:colId xmlns:a16="http://schemas.microsoft.com/office/drawing/2014/main" val="316145962"/>
                    </a:ext>
                  </a:extLst>
                </a:gridCol>
              </a:tblGrid>
              <a:tr h="654828">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6.36%</a:t>
                      </a:r>
                      <a:br>
                        <a:rPr lang="en" sz="1500" u="none" strike="noStrike" dirty="0">
                          <a:effectLst/>
                        </a:rPr>
                      </a:br>
                      <a:r>
                        <a:rPr lang="en" sz="1500" u="none" strike="noStrike" dirty="0">
                          <a:effectLst/>
                        </a:rPr>
                        <a:t>NR : 3.86%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4.31%</a:t>
                      </a:r>
                      <a:br>
                        <a:rPr lang="en" sz="1500" u="none" strike="noStrike" dirty="0">
                          <a:effectLst/>
                        </a:rPr>
                      </a:br>
                      <a:r>
                        <a:rPr lang="en" sz="1500" u="none" strike="noStrike" dirty="0">
                          <a:effectLst/>
                        </a:rPr>
                        <a:t>NR : 3.12%</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18.83%</a:t>
                      </a:r>
                      <a:br>
                        <a:rPr lang="en" sz="1500" u="none" strike="noStrike" dirty="0">
                          <a:effectLst/>
                        </a:rPr>
                      </a:br>
                      <a:r>
                        <a:rPr lang="en" sz="1500" u="none" strike="noStrike" dirty="0">
                          <a:effectLst/>
                        </a:rPr>
                        <a:t>NR : 13.08%</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a:effectLst/>
                        </a:rPr>
                        <a:t>R : 15.04%</a:t>
                      </a:r>
                      <a:br>
                        <a:rPr lang="en" sz="1500" u="none" strike="noStrike">
                          <a:effectLst/>
                        </a:rPr>
                      </a:br>
                      <a:r>
                        <a:rPr lang="en" sz="1500" u="none" strike="noStrike">
                          <a:effectLst/>
                        </a:rPr>
                        <a:t>NR : 16.35%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53699487"/>
                  </a:ext>
                </a:extLst>
              </a:tr>
              <a:tr h="654828">
                <a:tc>
                  <a:txBody>
                    <a:bodyPr/>
                    <a:lstStyle/>
                    <a:p>
                      <a:pPr algn="ctr" fontAlgn="ctr"/>
                      <a:r>
                        <a:rPr lang="en" sz="1500" u="none" strike="noStrike">
                          <a:effectLst/>
                        </a:rPr>
                        <a:t>R : 0.35%</a:t>
                      </a:r>
                      <a:br>
                        <a:rPr lang="en" sz="1500" u="none" strike="noStrike">
                          <a:effectLst/>
                        </a:rPr>
                      </a:br>
                      <a:r>
                        <a:rPr lang="en" sz="1500" u="none" strike="noStrike">
                          <a:effectLst/>
                        </a:rPr>
                        <a:t>NR : 1.25%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2.48%</a:t>
                      </a:r>
                      <a:br>
                        <a:rPr lang="en" sz="1500" u="none" strike="noStrike" dirty="0">
                          <a:effectLst/>
                        </a:rPr>
                      </a:br>
                      <a:r>
                        <a:rPr lang="en" sz="1500" u="none" strike="noStrike" dirty="0">
                          <a:effectLst/>
                        </a:rPr>
                        <a:t>NR : 4.79%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1.29%</a:t>
                      </a:r>
                      <a:br>
                        <a:rPr lang="en" sz="1500" u="none" strike="noStrike">
                          <a:effectLst/>
                        </a:rPr>
                      </a:br>
                      <a:r>
                        <a:rPr lang="en" sz="1500" u="none" strike="noStrike">
                          <a:effectLst/>
                        </a:rPr>
                        <a:t>NR : 9.01%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9.52%</a:t>
                      </a:r>
                      <a:br>
                        <a:rPr lang="en" sz="1500" u="none" strike="noStrike">
                          <a:effectLst/>
                        </a:rPr>
                      </a:br>
                      <a:r>
                        <a:rPr lang="en" sz="1500" u="none" strike="noStrike">
                          <a:effectLst/>
                        </a:rPr>
                        <a:t>NR : 8.89%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37546680"/>
                  </a:ext>
                </a:extLst>
              </a:tr>
              <a:tr h="654828">
                <a:tc>
                  <a:txBody>
                    <a:bodyPr/>
                    <a:lstStyle/>
                    <a:p>
                      <a:pPr algn="ctr" fontAlgn="ctr"/>
                      <a:r>
                        <a:rPr lang="en" sz="1500" u="none" strike="noStrike">
                          <a:effectLst/>
                        </a:rPr>
                        <a:t>R : 0.20%</a:t>
                      </a:r>
                      <a:br>
                        <a:rPr lang="en" sz="1500" u="none" strike="noStrike">
                          <a:effectLst/>
                        </a:rPr>
                      </a:br>
                      <a:r>
                        <a:rPr lang="en" sz="1500" u="none" strike="noStrike">
                          <a:effectLst/>
                        </a:rPr>
                        <a:t>NR : 0.97%</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dirty="0">
                          <a:effectLst/>
                        </a:rPr>
                        <a:t>R : 2.22%</a:t>
                      </a:r>
                      <a:br>
                        <a:rPr lang="en" sz="1500" u="none" strike="noStrike" dirty="0">
                          <a:effectLst/>
                        </a:rPr>
                      </a:br>
                      <a:r>
                        <a:rPr lang="en" sz="1500" u="none" strike="noStrike" dirty="0">
                          <a:effectLst/>
                        </a:rPr>
                        <a:t>NR : 3.49%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1.26%</a:t>
                      </a:r>
                      <a:br>
                        <a:rPr lang="en" sz="1500" u="none" strike="noStrike">
                          <a:effectLst/>
                        </a:rPr>
                      </a:br>
                      <a:r>
                        <a:rPr lang="en" sz="1500" u="none" strike="noStrike">
                          <a:effectLst/>
                        </a:rPr>
                        <a:t>NR : 9.21%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2.10%</a:t>
                      </a:r>
                      <a:br>
                        <a:rPr lang="en" sz="1500" u="none" strike="noStrike">
                          <a:effectLst/>
                        </a:rPr>
                      </a:br>
                      <a:r>
                        <a:rPr lang="en" sz="1500" u="none" strike="noStrike">
                          <a:effectLst/>
                        </a:rPr>
                        <a:t>NR : 5.08%</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58472778"/>
                  </a:ext>
                </a:extLst>
              </a:tr>
              <a:tr h="654828">
                <a:tc>
                  <a:txBody>
                    <a:bodyPr/>
                    <a:lstStyle/>
                    <a:p>
                      <a:pPr algn="ctr" fontAlgn="ctr"/>
                      <a:r>
                        <a:rPr lang="en" sz="1500" u="none" strike="noStrike">
                          <a:effectLst/>
                        </a:rPr>
                        <a:t>R : 0.05%</a:t>
                      </a:r>
                      <a:br>
                        <a:rPr lang="en" sz="1500" u="none" strike="noStrike">
                          <a:effectLst/>
                        </a:rPr>
                      </a:br>
                      <a:r>
                        <a:rPr lang="en" sz="1500" u="none" strike="noStrike">
                          <a:effectLst/>
                        </a:rPr>
                        <a:t>NR : 0.09%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0.22%</a:t>
                      </a:r>
                      <a:br>
                        <a:rPr lang="en" sz="1500" u="none" strike="noStrike" dirty="0">
                          <a:effectLst/>
                        </a:rPr>
                      </a:br>
                      <a:r>
                        <a:rPr lang="en" sz="1500" u="none" strike="noStrike" dirty="0">
                          <a:effectLst/>
                        </a:rPr>
                        <a:t>NR : 0.56%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19634535"/>
                  </a:ext>
                </a:extLst>
              </a:tr>
              <a:tr h="654828">
                <a:tc>
                  <a:txBody>
                    <a:bodyPr/>
                    <a:lstStyle/>
                    <a:p>
                      <a:pPr algn="ctr" fontAlgn="ctr"/>
                      <a:r>
                        <a:rPr lang="en" sz="1500" u="none" strike="noStrike">
                          <a:effectLst/>
                        </a:rPr>
                        <a:t>R : 0.06%</a:t>
                      </a:r>
                      <a:br>
                        <a:rPr lang="en" sz="1500" u="none" strike="noStrike">
                          <a:effectLst/>
                        </a:rPr>
                      </a:br>
                      <a:r>
                        <a:rPr lang="en" sz="1500" u="none" strike="noStrike">
                          <a:effectLst/>
                        </a:rPr>
                        <a:t>NR : 0.73%</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1.77%</a:t>
                      </a:r>
                      <a:br>
                        <a:rPr lang="en" sz="1500" u="none" strike="noStrike">
                          <a:effectLst/>
                        </a:rPr>
                      </a:br>
                      <a:r>
                        <a:rPr lang="en" sz="1500" u="none" strike="noStrike">
                          <a:effectLst/>
                        </a:rPr>
                        <a:t>NR : 2.11%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dirty="0">
                          <a:effectLst/>
                        </a:rPr>
                        <a:t>R : 1.77%</a:t>
                      </a:r>
                      <a:br>
                        <a:rPr lang="en" sz="1500" u="none" strike="noStrike" dirty="0">
                          <a:effectLst/>
                        </a:rPr>
                      </a:br>
                      <a:r>
                        <a:rPr lang="en" sz="1500" u="none" strike="noStrike" dirty="0">
                          <a:effectLst/>
                        </a:rPr>
                        <a:t>NR : 2.11%</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2.54%</a:t>
                      </a:r>
                      <a:br>
                        <a:rPr lang="en" sz="1500" u="none" strike="noStrike">
                          <a:effectLst/>
                        </a:rPr>
                      </a:br>
                      <a:r>
                        <a:rPr lang="en" sz="1500" u="none" strike="noStrike">
                          <a:effectLst/>
                        </a:rPr>
                        <a:t>NR : 9.30%</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500" u="none" strike="noStrike">
                          <a:effectLst/>
                        </a:rPr>
                        <a:t>　</a:t>
                      </a: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6206449"/>
                  </a:ext>
                </a:extLst>
              </a:tr>
            </a:tbl>
          </a:graphicData>
        </a:graphic>
      </p:graphicFrame>
      <p:sp>
        <p:nvSpPr>
          <p:cNvPr id="15" name="正方形/長方形 14">
            <a:extLst>
              <a:ext uri="{FF2B5EF4-FFF2-40B4-BE49-F238E27FC236}">
                <a16:creationId xmlns:a16="http://schemas.microsoft.com/office/drawing/2014/main" id="{DAD91D2A-E2C7-1449-8C74-E7D3E92C64A5}"/>
              </a:ext>
            </a:extLst>
          </p:cNvPr>
          <p:cNvSpPr/>
          <p:nvPr/>
        </p:nvSpPr>
        <p:spPr>
          <a:xfrm>
            <a:off x="950259" y="2725272"/>
            <a:ext cx="7550804" cy="772704"/>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sp>
        <p:nvSpPr>
          <p:cNvPr id="13" name="正方形/長方形 12">
            <a:extLst>
              <a:ext uri="{FF2B5EF4-FFF2-40B4-BE49-F238E27FC236}">
                <a16:creationId xmlns:a16="http://schemas.microsoft.com/office/drawing/2014/main" id="{381CE840-5FC7-7847-B22C-96D0402B612C}"/>
              </a:ext>
            </a:extLst>
          </p:cNvPr>
          <p:cNvSpPr/>
          <p:nvPr/>
        </p:nvSpPr>
        <p:spPr>
          <a:xfrm>
            <a:off x="2650380" y="2899706"/>
            <a:ext cx="5678372" cy="49572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8" name="直線コネクタ 7">
            <a:extLst>
              <a:ext uri="{FF2B5EF4-FFF2-40B4-BE49-F238E27FC236}">
                <a16:creationId xmlns:a16="http://schemas.microsoft.com/office/drawing/2014/main" id="{52A3F31A-A8AB-0845-A073-9191CC5962E5}"/>
              </a:ext>
            </a:extLst>
          </p:cNvPr>
          <p:cNvCxnSpPr>
            <a:cxnSpLocks/>
          </p:cNvCxnSpPr>
          <p:nvPr/>
        </p:nvCxnSpPr>
        <p:spPr>
          <a:xfrm>
            <a:off x="1031966" y="2808514"/>
            <a:ext cx="7432765" cy="3291840"/>
          </a:xfrm>
          <a:prstGeom prst="line">
            <a:avLst/>
          </a:prstGeom>
        </p:spPr>
        <p:style>
          <a:lnRef idx="1">
            <a:schemeClr val="dk1"/>
          </a:lnRef>
          <a:fillRef idx="0">
            <a:schemeClr val="dk1"/>
          </a:fillRef>
          <a:effectRef idx="0">
            <a:schemeClr val="dk1"/>
          </a:effectRef>
          <a:fontRef idx="minor">
            <a:schemeClr val="tx1"/>
          </a:fontRef>
        </p:style>
      </p:cxnSp>
      <p:sp>
        <p:nvSpPr>
          <p:cNvPr id="22" name="正方形/長方形 21">
            <a:extLst>
              <a:ext uri="{FF2B5EF4-FFF2-40B4-BE49-F238E27FC236}">
                <a16:creationId xmlns:a16="http://schemas.microsoft.com/office/drawing/2014/main" id="{F580E3DB-718E-FB46-8640-6325AB471C69}"/>
              </a:ext>
            </a:extLst>
          </p:cNvPr>
          <p:cNvSpPr/>
          <p:nvPr/>
        </p:nvSpPr>
        <p:spPr>
          <a:xfrm>
            <a:off x="6183686" y="1385947"/>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25615309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794CFEC6-EE77-2B40-A431-C94C6DD8B364}"/>
              </a:ext>
            </a:extLst>
          </p:cNvPr>
          <p:cNvGrpSpPr/>
          <p:nvPr/>
        </p:nvGrpSpPr>
        <p:grpSpPr>
          <a:xfrm>
            <a:off x="912959" y="2401940"/>
            <a:ext cx="7273925" cy="4026569"/>
            <a:chOff x="379559" y="2401940"/>
            <a:chExt cx="7273925" cy="4071539"/>
          </a:xfrm>
        </p:grpSpPr>
        <p:pic>
          <p:nvPicPr>
            <p:cNvPr id="21" name="図 20">
              <a:extLst>
                <a:ext uri="{FF2B5EF4-FFF2-40B4-BE49-F238E27FC236}">
                  <a16:creationId xmlns:a16="http://schemas.microsoft.com/office/drawing/2014/main" id="{466A0F56-AEC3-9B4B-94F8-60EB8043A373}"/>
                </a:ext>
              </a:extLst>
            </p:cNvPr>
            <p:cNvPicPr>
              <a:picLocks noChangeAspect="1"/>
            </p:cNvPicPr>
            <p:nvPr/>
          </p:nvPicPr>
          <p:blipFill rotWithShape="1">
            <a:blip r:embed="rId3"/>
            <a:srcRect r="28723"/>
            <a:stretch/>
          </p:blipFill>
          <p:spPr>
            <a:xfrm>
              <a:off x="379559" y="2401940"/>
              <a:ext cx="5945041" cy="4071539"/>
            </a:xfrm>
            <a:prstGeom prst="rect">
              <a:avLst/>
            </a:prstGeom>
          </p:spPr>
        </p:pic>
        <p:pic>
          <p:nvPicPr>
            <p:cNvPr id="22" name="図 21">
              <a:extLst>
                <a:ext uri="{FF2B5EF4-FFF2-40B4-BE49-F238E27FC236}">
                  <a16:creationId xmlns:a16="http://schemas.microsoft.com/office/drawing/2014/main" id="{4387230C-36E8-F74A-903A-CEFF26F11027}"/>
                </a:ext>
              </a:extLst>
            </p:cNvPr>
            <p:cNvPicPr>
              <a:picLocks noChangeAspect="1"/>
            </p:cNvPicPr>
            <p:nvPr/>
          </p:nvPicPr>
          <p:blipFill rotWithShape="1">
            <a:blip r:embed="rId3"/>
            <a:srcRect l="83839"/>
            <a:stretch/>
          </p:blipFill>
          <p:spPr>
            <a:xfrm>
              <a:off x="6305550" y="2401940"/>
              <a:ext cx="1347934" cy="4071539"/>
            </a:xfrm>
            <a:prstGeom prst="rect">
              <a:avLst/>
            </a:prstGeom>
          </p:spPr>
        </p:pic>
      </p:grpSp>
      <p:sp>
        <p:nvSpPr>
          <p:cNvPr id="2" name="コンテンツ プレースホルダー 1">
            <a:extLst>
              <a:ext uri="{FF2B5EF4-FFF2-40B4-BE49-F238E27FC236}">
                <a16:creationId xmlns:a16="http://schemas.microsoft.com/office/drawing/2014/main" id="{67564F7D-F757-F646-8FED-4CE255B393E4}"/>
              </a:ext>
            </a:extLst>
          </p:cNvPr>
          <p:cNvSpPr>
            <a:spLocks noGrp="1"/>
          </p:cNvSpPr>
          <p:nvPr>
            <p:ph idx="1"/>
          </p:nvPr>
        </p:nvSpPr>
        <p:spPr/>
        <p:txBody>
          <a:bodyPr/>
          <a:lstStyle/>
          <a:p>
            <a:pPr marL="0" indent="0">
              <a:buNone/>
            </a:pPr>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AF068C6E-3BB0-9F4E-B87B-E4CD5EA7C3B2}"/>
              </a:ext>
            </a:extLst>
          </p:cNvPr>
          <p:cNvSpPr>
            <a:spLocks noGrp="1"/>
          </p:cNvSpPr>
          <p:nvPr>
            <p:ph type="sldNum" sz="quarter" idx="12"/>
          </p:nvPr>
        </p:nvSpPr>
        <p:spPr>
          <a:xfrm>
            <a:off x="6457950" y="6477374"/>
            <a:ext cx="2057400" cy="365125"/>
          </a:xfrm>
        </p:spPr>
        <p:txBody>
          <a:bodyPr/>
          <a:lstStyle/>
          <a:p>
            <a:fld id="{3E48B941-74AF-4648-A5A2-DF81533F4F8C}" type="slidenum">
              <a:rPr kumimoji="1" lang="ja-JP" altLang="en-US" smtClean="0"/>
              <a:t>11</a:t>
            </a:fld>
            <a:endParaRPr kumimoji="1" lang="ja-JP" altLang="en-US" dirty="0"/>
          </a:p>
        </p:txBody>
      </p:sp>
      <p:sp>
        <p:nvSpPr>
          <p:cNvPr id="4" name="タイトル 3">
            <a:extLst>
              <a:ext uri="{FF2B5EF4-FFF2-40B4-BE49-F238E27FC236}">
                <a16:creationId xmlns:a16="http://schemas.microsoft.com/office/drawing/2014/main" id="{43C4C8E7-322C-2740-8C16-ECD378CFB53C}"/>
              </a:ext>
            </a:extLst>
          </p:cNvPr>
          <p:cNvSpPr>
            <a:spLocks noGrp="1"/>
          </p:cNvSpPr>
          <p:nvPr>
            <p:ph type="title"/>
          </p:nvPr>
        </p:nvSpPr>
        <p:spPr>
          <a:xfrm>
            <a:off x="613774" y="142876"/>
            <a:ext cx="8705037" cy="883163"/>
          </a:xfrm>
        </p:spPr>
        <p:txBody>
          <a:bodyPr/>
          <a:lstStyle/>
          <a:p>
            <a:r>
              <a:rPr lang="ja-JP" altLang="en-US"/>
              <a:t>評価</a:t>
            </a:r>
            <a:r>
              <a:rPr lang="en-US" altLang="ja-JP" dirty="0"/>
              <a:t> 2-2</a:t>
            </a:r>
            <a:r>
              <a:rPr lang="ja-JP" altLang="en-US"/>
              <a:t>｜人種差別的ミームが拡散される確率</a:t>
            </a:r>
            <a:endParaRPr kumimoji="1" lang="ja-JP" altLang="en-US"/>
          </a:p>
        </p:txBody>
      </p:sp>
      <p:sp>
        <p:nvSpPr>
          <p:cNvPr id="15" name="テキスト ボックス 14">
            <a:extLst>
              <a:ext uri="{FF2B5EF4-FFF2-40B4-BE49-F238E27FC236}">
                <a16:creationId xmlns:a16="http://schemas.microsoft.com/office/drawing/2014/main" id="{5260676C-7063-C64C-A508-D0D55F4187F1}"/>
              </a:ext>
            </a:extLst>
          </p:cNvPr>
          <p:cNvSpPr txBox="1"/>
          <p:nvPr/>
        </p:nvSpPr>
        <p:spPr>
          <a:xfrm>
            <a:off x="790194" y="3535615"/>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6" name="テキスト ボックス 15">
            <a:extLst>
              <a:ext uri="{FF2B5EF4-FFF2-40B4-BE49-F238E27FC236}">
                <a16:creationId xmlns:a16="http://schemas.microsoft.com/office/drawing/2014/main" id="{E2521619-ECC9-5A42-91F1-D602DC537E42}"/>
              </a:ext>
            </a:extLst>
          </p:cNvPr>
          <p:cNvSpPr txBox="1"/>
          <p:nvPr/>
        </p:nvSpPr>
        <p:spPr>
          <a:xfrm>
            <a:off x="3807306" y="6085753"/>
            <a:ext cx="1989792" cy="369332"/>
          </a:xfrm>
          <a:prstGeom prst="rect">
            <a:avLst/>
          </a:prstGeom>
          <a:solidFill>
            <a:schemeClr val="bg1"/>
          </a:solidFill>
        </p:spPr>
        <p:txBody>
          <a:bodyPr wrap="squar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sp>
        <p:nvSpPr>
          <p:cNvPr id="19" name="正方形/長方形 18">
            <a:extLst>
              <a:ext uri="{FF2B5EF4-FFF2-40B4-BE49-F238E27FC236}">
                <a16:creationId xmlns:a16="http://schemas.microsoft.com/office/drawing/2014/main" id="{2B331EB2-4506-734A-A260-DE1A24237C86}"/>
              </a:ext>
            </a:extLst>
          </p:cNvPr>
          <p:cNvSpPr/>
          <p:nvPr/>
        </p:nvSpPr>
        <p:spPr>
          <a:xfrm>
            <a:off x="6183686" y="1385947"/>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graphicFrame>
        <p:nvGraphicFramePr>
          <p:cNvPr id="7" name="表 6">
            <a:extLst>
              <a:ext uri="{FF2B5EF4-FFF2-40B4-BE49-F238E27FC236}">
                <a16:creationId xmlns:a16="http://schemas.microsoft.com/office/drawing/2014/main" id="{8CBE657F-7C74-904C-AADC-C3B82F3ACC1D}"/>
              </a:ext>
            </a:extLst>
          </p:cNvPr>
          <p:cNvGraphicFramePr>
            <a:graphicFrameLocks noGrp="1"/>
          </p:cNvGraphicFramePr>
          <p:nvPr>
            <p:extLst>
              <p:ext uri="{D42A27DB-BD31-4B8C-83A1-F6EECF244321}">
                <p14:modId xmlns:p14="http://schemas.microsoft.com/office/powerpoint/2010/main" val="969915561"/>
              </p:ext>
            </p:extLst>
          </p:nvPr>
        </p:nvGraphicFramePr>
        <p:xfrm>
          <a:off x="1587296" y="2786997"/>
          <a:ext cx="6317838" cy="3278495"/>
        </p:xfrm>
        <a:graphic>
          <a:graphicData uri="http://schemas.openxmlformats.org/drawingml/2006/table">
            <a:tbl>
              <a:tblPr>
                <a:tableStyleId>{7DF18680-E054-41AD-8BC1-D1AEF772440D}</a:tableStyleId>
              </a:tblPr>
              <a:tblGrid>
                <a:gridCol w="1052973">
                  <a:extLst>
                    <a:ext uri="{9D8B030D-6E8A-4147-A177-3AD203B41FA5}">
                      <a16:colId xmlns:a16="http://schemas.microsoft.com/office/drawing/2014/main" val="2144738899"/>
                    </a:ext>
                  </a:extLst>
                </a:gridCol>
                <a:gridCol w="1052973">
                  <a:extLst>
                    <a:ext uri="{9D8B030D-6E8A-4147-A177-3AD203B41FA5}">
                      <a16:colId xmlns:a16="http://schemas.microsoft.com/office/drawing/2014/main" val="3334503838"/>
                    </a:ext>
                  </a:extLst>
                </a:gridCol>
                <a:gridCol w="1052973">
                  <a:extLst>
                    <a:ext uri="{9D8B030D-6E8A-4147-A177-3AD203B41FA5}">
                      <a16:colId xmlns:a16="http://schemas.microsoft.com/office/drawing/2014/main" val="3237282340"/>
                    </a:ext>
                  </a:extLst>
                </a:gridCol>
                <a:gridCol w="1052973">
                  <a:extLst>
                    <a:ext uri="{9D8B030D-6E8A-4147-A177-3AD203B41FA5}">
                      <a16:colId xmlns:a16="http://schemas.microsoft.com/office/drawing/2014/main" val="70824704"/>
                    </a:ext>
                  </a:extLst>
                </a:gridCol>
                <a:gridCol w="1052973">
                  <a:extLst>
                    <a:ext uri="{9D8B030D-6E8A-4147-A177-3AD203B41FA5}">
                      <a16:colId xmlns:a16="http://schemas.microsoft.com/office/drawing/2014/main" val="3286219095"/>
                    </a:ext>
                  </a:extLst>
                </a:gridCol>
                <a:gridCol w="1052973">
                  <a:extLst>
                    <a:ext uri="{9D8B030D-6E8A-4147-A177-3AD203B41FA5}">
                      <a16:colId xmlns:a16="http://schemas.microsoft.com/office/drawing/2014/main" val="2412040231"/>
                    </a:ext>
                  </a:extLst>
                </a:gridCol>
              </a:tblGrid>
              <a:tr h="655699">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0.4%</a:t>
                      </a:r>
                      <a:br>
                        <a:rPr lang="en" sz="1400" u="none" strike="noStrike">
                          <a:effectLst/>
                        </a:rPr>
                      </a:br>
                      <a:r>
                        <a:rPr lang="en" sz="1400" u="none" strike="noStrike">
                          <a:effectLst/>
                        </a:rPr>
                        <a:t>NR : 1.5%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dirty="0">
                          <a:effectLst/>
                        </a:rPr>
                        <a:t>R : 0.3%</a:t>
                      </a:r>
                      <a:br>
                        <a:rPr lang="en" sz="1400" u="none" strike="noStrike" dirty="0">
                          <a:effectLst/>
                        </a:rPr>
                      </a:br>
                      <a:r>
                        <a:rPr lang="en" sz="1400" u="none" strike="noStrike" dirty="0">
                          <a:effectLst/>
                        </a:rPr>
                        <a:t>NR : 1.8%</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1.1%</a:t>
                      </a:r>
                      <a:br>
                        <a:rPr lang="en" sz="1400" u="none" strike="noStrike">
                          <a:effectLst/>
                        </a:rPr>
                      </a:br>
                      <a:r>
                        <a:rPr lang="en" sz="1400" u="none" strike="noStrike">
                          <a:effectLst/>
                        </a:rPr>
                        <a:t>NR : 4.5%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28229278"/>
                  </a:ext>
                </a:extLst>
              </a:tr>
              <a:tr h="655699">
                <a:tc>
                  <a:txBody>
                    <a:bodyPr/>
                    <a:lstStyle/>
                    <a:p>
                      <a:pPr algn="ctr" fontAlgn="ctr"/>
                      <a:r>
                        <a:rPr lang="en" sz="1400" u="none" strike="noStrike">
                          <a:effectLst/>
                        </a:rPr>
                        <a:t>R : 5.1%</a:t>
                      </a:r>
                      <a:br>
                        <a:rPr lang="en" sz="1400" u="none" strike="noStrike">
                          <a:effectLst/>
                        </a:rPr>
                      </a:br>
                      <a:r>
                        <a:rPr lang="en" sz="1400" u="none" strike="noStrike">
                          <a:effectLst/>
                        </a:rPr>
                        <a:t>NR : 3.3%</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2.9%</a:t>
                      </a:r>
                      <a:br>
                        <a:rPr lang="en" sz="1400" u="none" strike="noStrike">
                          <a:effectLst/>
                        </a:rPr>
                      </a:br>
                      <a:r>
                        <a:rPr lang="en" sz="1400" u="none" strike="noStrike">
                          <a:effectLst/>
                        </a:rPr>
                        <a:t>NR : 7.1%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0.7%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dirty="0">
                          <a:effectLst/>
                        </a:rPr>
                        <a:t>R : 1.4%</a:t>
                      </a:r>
                      <a:br>
                        <a:rPr lang="en" sz="1400" u="none" strike="noStrike" dirty="0">
                          <a:effectLst/>
                        </a:rPr>
                      </a:br>
                      <a:r>
                        <a:rPr lang="en" sz="1400" u="none" strike="noStrike" dirty="0">
                          <a:effectLst/>
                        </a:rPr>
                        <a:t>NR : 1.3%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9.5%</a:t>
                      </a:r>
                      <a:br>
                        <a:rPr lang="en" sz="1400" u="none" strike="noStrike">
                          <a:effectLst/>
                        </a:rPr>
                      </a:br>
                      <a:r>
                        <a:rPr lang="en" sz="1400" u="none" strike="noStrike">
                          <a:effectLst/>
                        </a:rPr>
                        <a:t>NR : 12.4%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945069196"/>
                  </a:ext>
                </a:extLst>
              </a:tr>
              <a:tr h="655699">
                <a:tc>
                  <a:txBody>
                    <a:bodyPr/>
                    <a:lstStyle/>
                    <a:p>
                      <a:pPr algn="ctr" fontAlgn="ctr"/>
                      <a:r>
                        <a:rPr lang="en" sz="1400" u="none" strike="noStrike">
                          <a:effectLst/>
                        </a:rPr>
                        <a:t>R : 2.4%</a:t>
                      </a:r>
                      <a:br>
                        <a:rPr lang="en" sz="1400" u="none" strike="noStrike">
                          <a:effectLst/>
                        </a:rPr>
                      </a:br>
                      <a:r>
                        <a:rPr lang="en" sz="1400" u="none" strike="noStrike">
                          <a:effectLst/>
                        </a:rPr>
                        <a:t>NR : 1.7%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dirty="0">
                          <a:effectLst/>
                        </a:rPr>
                        <a:t>R : 1.9%</a:t>
                      </a:r>
                      <a:br>
                        <a:rPr lang="en" sz="1400" u="none" strike="noStrike" dirty="0">
                          <a:effectLst/>
                        </a:rPr>
                      </a:br>
                      <a:r>
                        <a:rPr lang="en" sz="1400" u="none" strike="noStrike" dirty="0">
                          <a:effectLst/>
                        </a:rPr>
                        <a:t>NR : 2.3%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0.1%</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0.3%</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4.7%</a:t>
                      </a:r>
                      <a:br>
                        <a:rPr lang="en" sz="1400" u="none" strike="noStrike">
                          <a:effectLst/>
                        </a:rPr>
                      </a:br>
                      <a:r>
                        <a:rPr lang="en" sz="1400" u="none" strike="noStrike">
                          <a:effectLst/>
                        </a:rPr>
                        <a:t>NR : 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587759556"/>
                  </a:ext>
                </a:extLst>
              </a:tr>
              <a:tr h="655699">
                <a:tc>
                  <a:txBody>
                    <a:bodyPr/>
                    <a:lstStyle/>
                    <a:p>
                      <a:pPr algn="ctr" fontAlgn="ctr"/>
                      <a:r>
                        <a:rPr lang="en" sz="1400" u="none" strike="noStrike">
                          <a:effectLst/>
                        </a:rPr>
                        <a:t>R : 5.3%</a:t>
                      </a:r>
                      <a:br>
                        <a:rPr lang="en" sz="1400" u="none" strike="noStrike">
                          <a:effectLst/>
                        </a:rPr>
                      </a:br>
                      <a:r>
                        <a:rPr lang="en" sz="1400" u="none" strike="noStrike">
                          <a:effectLst/>
                        </a:rPr>
                        <a:t>NR : 3.0%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a:effectLst/>
                        </a:rPr>
                        <a:t>R : 4.0%</a:t>
                      </a:r>
                      <a:br>
                        <a:rPr lang="en" sz="1400" u="none" strike="noStrike">
                          <a:effectLst/>
                        </a:rPr>
                      </a:br>
                      <a:r>
                        <a:rPr lang="en" sz="1400" u="none" strike="noStrike">
                          <a:effectLst/>
                        </a:rPr>
                        <a:t>NR : 1.9%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0.5%</a:t>
                      </a:r>
                      <a:br>
                        <a:rPr lang="en" sz="1400" u="none" strike="noStrike">
                          <a:effectLst/>
                        </a:rPr>
                      </a:br>
                      <a:r>
                        <a:rPr lang="en" sz="1400" u="none" strike="noStrike">
                          <a:effectLst/>
                        </a:rPr>
                        <a:t>NR : 3.1%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1.0%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10.0%</a:t>
                      </a:r>
                      <a:br>
                        <a:rPr lang="en" sz="1400" u="none" strike="noStrike">
                          <a:effectLst/>
                        </a:rPr>
                      </a:br>
                      <a:r>
                        <a:rPr lang="en" sz="1400" u="none" strike="noStrike">
                          <a:effectLst/>
                        </a:rPr>
                        <a:t>NR : 9.1%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011963853"/>
                  </a:ext>
                </a:extLst>
              </a:tr>
              <a:tr h="655699">
                <a:tc>
                  <a:txBody>
                    <a:bodyPr/>
                    <a:lstStyle/>
                    <a:p>
                      <a:pPr algn="ctr" fontAlgn="ctr"/>
                      <a:r>
                        <a:rPr lang="en" sz="1400" u="none" strike="noStrike">
                          <a:effectLst/>
                        </a:rPr>
                        <a:t>R : 6.3%</a:t>
                      </a:r>
                      <a:br>
                        <a:rPr lang="en" sz="1400" u="none" strike="noStrike">
                          <a:effectLst/>
                        </a:rPr>
                      </a:br>
                      <a:r>
                        <a:rPr lang="en" sz="1400" u="none" strike="noStrike">
                          <a:effectLst/>
                        </a:rPr>
                        <a:t>NR : 13.6%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12.2%</a:t>
                      </a:r>
                      <a:br>
                        <a:rPr lang="en" sz="1400" u="none" strike="noStrike">
                          <a:effectLst/>
                        </a:rPr>
                      </a:br>
                      <a:r>
                        <a:rPr lang="en" sz="1400" u="none" strike="noStrike">
                          <a:effectLst/>
                        </a:rPr>
                        <a:t>NR : 15.0%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2.5%</a:t>
                      </a:r>
                      <a:br>
                        <a:rPr lang="en" sz="1400" u="none" strike="noStrike">
                          <a:effectLst/>
                        </a:rPr>
                      </a:br>
                      <a:r>
                        <a:rPr lang="en" sz="1400" u="none" strike="noStrike">
                          <a:effectLst/>
                        </a:rPr>
                        <a:t>NR : 12.6%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a:t>
                      </a:r>
                      <a:br>
                        <a:rPr lang="en" sz="1400" u="none" strike="noStrike" dirty="0">
                          <a:effectLst/>
                        </a:rPr>
                      </a:br>
                      <a:r>
                        <a:rPr lang="en" sz="1400" u="none" strike="noStrike" dirty="0">
                          <a:effectLst/>
                        </a:rPr>
                        <a:t>NR : 5.1%</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23.3%</a:t>
                      </a:r>
                      <a:br>
                        <a:rPr lang="en" sz="1400" u="none" strike="noStrike" dirty="0">
                          <a:effectLst/>
                        </a:rPr>
                      </a:br>
                      <a:r>
                        <a:rPr lang="en" sz="1400" u="none" strike="noStrike" dirty="0">
                          <a:effectLst/>
                        </a:rPr>
                        <a:t>NR : 46.2%</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187414"/>
                  </a:ext>
                </a:extLst>
              </a:tr>
            </a:tbl>
          </a:graphicData>
        </a:graphic>
      </p:graphicFrame>
      <p:sp>
        <p:nvSpPr>
          <p:cNvPr id="12" name="正方形/長方形 11">
            <a:extLst>
              <a:ext uri="{FF2B5EF4-FFF2-40B4-BE49-F238E27FC236}">
                <a16:creationId xmlns:a16="http://schemas.microsoft.com/office/drawing/2014/main" id="{FDB5D1CB-7140-8649-8272-32CDDF0CBFF7}"/>
              </a:ext>
            </a:extLst>
          </p:cNvPr>
          <p:cNvSpPr/>
          <p:nvPr/>
        </p:nvSpPr>
        <p:spPr>
          <a:xfrm>
            <a:off x="6815990" y="2731801"/>
            <a:ext cx="1148418" cy="337436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
        <p:nvSpPr>
          <p:cNvPr id="13" name="正方形/長方形 12">
            <a:extLst>
              <a:ext uri="{FF2B5EF4-FFF2-40B4-BE49-F238E27FC236}">
                <a16:creationId xmlns:a16="http://schemas.microsoft.com/office/drawing/2014/main" id="{5734F3BE-A88A-2546-A000-EE1D97BD80FD}"/>
              </a:ext>
            </a:extLst>
          </p:cNvPr>
          <p:cNvSpPr/>
          <p:nvPr/>
        </p:nvSpPr>
        <p:spPr>
          <a:xfrm>
            <a:off x="6887497" y="5476014"/>
            <a:ext cx="973393" cy="54523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20" name="直線コネクタ 19">
            <a:extLst>
              <a:ext uri="{FF2B5EF4-FFF2-40B4-BE49-F238E27FC236}">
                <a16:creationId xmlns:a16="http://schemas.microsoft.com/office/drawing/2014/main" id="{069CAC7E-2B3A-BA43-9CF1-14D88A572273}"/>
              </a:ext>
            </a:extLst>
          </p:cNvPr>
          <p:cNvCxnSpPr>
            <a:cxnSpLocks/>
          </p:cNvCxnSpPr>
          <p:nvPr/>
        </p:nvCxnSpPr>
        <p:spPr>
          <a:xfrm>
            <a:off x="1567544" y="2781236"/>
            <a:ext cx="5303519" cy="3278777"/>
          </a:xfrm>
          <a:prstGeom prst="line">
            <a:avLst/>
          </a:prstGeom>
        </p:spPr>
        <p:style>
          <a:lnRef idx="1">
            <a:schemeClr val="dk1"/>
          </a:lnRef>
          <a:fillRef idx="0">
            <a:schemeClr val="dk1"/>
          </a:fillRef>
          <a:effectRef idx="0">
            <a:schemeClr val="dk1"/>
          </a:effectRef>
          <a:fontRef idx="minor">
            <a:schemeClr val="tx1"/>
          </a:fontRef>
        </p:style>
      </p:cxnSp>
      <p:cxnSp>
        <p:nvCxnSpPr>
          <p:cNvPr id="25" name="直線コネクタ 24">
            <a:extLst>
              <a:ext uri="{FF2B5EF4-FFF2-40B4-BE49-F238E27FC236}">
                <a16:creationId xmlns:a16="http://schemas.microsoft.com/office/drawing/2014/main" id="{5D2D1ED4-E881-3646-95EB-AEBC6E2EED8B}"/>
              </a:ext>
            </a:extLst>
          </p:cNvPr>
          <p:cNvCxnSpPr>
            <a:cxnSpLocks/>
          </p:cNvCxnSpPr>
          <p:nvPr/>
        </p:nvCxnSpPr>
        <p:spPr>
          <a:xfrm>
            <a:off x="5580529" y="1949824"/>
            <a:ext cx="1358153" cy="76648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9" name="コンテンツ プレースホルダー 2">
            <a:extLst>
              <a:ext uri="{FF2B5EF4-FFF2-40B4-BE49-F238E27FC236}">
                <a16:creationId xmlns:a16="http://schemas.microsoft.com/office/drawing/2014/main" id="{0D4C31C1-8F22-834E-919D-C8E51A1347A8}"/>
              </a:ext>
            </a:extLst>
          </p:cNvPr>
          <p:cNvSpPr txBox="1">
            <a:spLocks/>
          </p:cNvSpPr>
          <p:nvPr/>
        </p:nvSpPr>
        <p:spPr>
          <a:xfrm>
            <a:off x="820270" y="1344706"/>
            <a:ext cx="4773705" cy="833717"/>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T_D</a:t>
            </a:r>
            <a:r>
              <a:rPr lang="ja-JP" altLang="en-US" b="1"/>
              <a:t> にミームを投稿すると</a:t>
            </a:r>
            <a:br>
              <a:rPr lang="en-US" altLang="ja-JP" b="1" dirty="0"/>
            </a:br>
            <a:r>
              <a:rPr lang="ja-JP" altLang="en-US" b="1"/>
              <a:t>他の</a:t>
            </a:r>
            <a:r>
              <a:rPr lang="en-US" altLang="ja-JP" b="1" dirty="0"/>
              <a:t> SNS </a:t>
            </a:r>
            <a:r>
              <a:rPr lang="ja-JP" altLang="en-US" b="1"/>
              <a:t>に広がる可能性が高い</a:t>
            </a:r>
            <a:endParaRPr lang="ja-JP" altLang="en-US" b="1" dirty="0"/>
          </a:p>
        </p:txBody>
      </p:sp>
    </p:spTree>
    <p:extLst>
      <p:ext uri="{BB962C8B-B14F-4D97-AF65-F5344CB8AC3E}">
        <p14:creationId xmlns:p14="http://schemas.microsoft.com/office/powerpoint/2010/main" val="1030412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59250DB-9EC3-5543-99BF-D28D84355813}"/>
              </a:ext>
            </a:extLst>
          </p:cNvPr>
          <p:cNvSpPr>
            <a:spLocks noGrp="1"/>
          </p:cNvSpPr>
          <p:nvPr>
            <p:ph idx="1"/>
          </p:nvPr>
        </p:nvSpPr>
        <p:spPr>
          <a:xfrm>
            <a:off x="628649" y="1171580"/>
            <a:ext cx="8132291" cy="5313363"/>
          </a:xfrm>
        </p:spPr>
        <p:txBody>
          <a:bodyPr>
            <a:normAutofit/>
          </a:bodyPr>
          <a:lstStyle/>
          <a:p>
            <a:r>
              <a:rPr kumimoji="1" lang="en-US" altLang="ja-JP" dirty="0"/>
              <a:t> </a:t>
            </a:r>
            <a:r>
              <a:rPr lang="ja-JP" altLang="en-US"/>
              <a:t>政治思想や信条の拡散にミームを利用</a:t>
            </a:r>
            <a:endParaRPr lang="en-US" altLang="ja-JP" dirty="0"/>
          </a:p>
          <a:p>
            <a:pPr lvl="1"/>
            <a:r>
              <a:rPr lang="ja-JP" altLang="en-US"/>
              <a:t>攻撃的なミームの排除</a:t>
            </a:r>
            <a:r>
              <a:rPr lang="en-US" altLang="ja-JP" dirty="0"/>
              <a:t>, </a:t>
            </a:r>
            <a:r>
              <a:rPr lang="ja-JP" altLang="en-US"/>
              <a:t>特定の需要増加</a:t>
            </a:r>
            <a:endParaRPr lang="en-US" altLang="ja-JP" dirty="0"/>
          </a:p>
          <a:p>
            <a:pPr lvl="1"/>
            <a:r>
              <a:rPr lang="ja-JP" altLang="en-US"/>
              <a:t>ミームの起源と影響力を解釈できるツールは少ない</a:t>
            </a:r>
            <a:endParaRPr lang="en-US" altLang="ja-JP" dirty="0"/>
          </a:p>
          <a:p>
            <a:r>
              <a:rPr lang="en-US" altLang="ja-JP" dirty="0"/>
              <a:t> </a:t>
            </a:r>
            <a:r>
              <a:rPr lang="ja-JP" altLang="en-US"/>
              <a:t>複数</a:t>
            </a:r>
            <a:r>
              <a:rPr lang="en-US" altLang="ja-JP" dirty="0"/>
              <a:t> SNS </a:t>
            </a:r>
            <a:r>
              <a:rPr lang="ja-JP" altLang="en-US"/>
              <a:t>のミームを意味付け</a:t>
            </a:r>
            <a:endParaRPr lang="en-US" altLang="ja-JP" dirty="0"/>
          </a:p>
          <a:p>
            <a:pPr lvl="1"/>
            <a:r>
              <a:rPr lang="ja-JP" altLang="en-US"/>
              <a:t>人種差別的ミームが</a:t>
            </a:r>
            <a:r>
              <a:rPr lang="en-US" altLang="ja-JP" dirty="0"/>
              <a:t> Fringe </a:t>
            </a:r>
            <a:r>
              <a:rPr lang="ja-JP" altLang="en-US"/>
              <a:t>に多く投稿</a:t>
            </a:r>
            <a:endParaRPr lang="en-US" altLang="ja-JP" dirty="0"/>
          </a:p>
          <a:p>
            <a:pPr lvl="1"/>
            <a:r>
              <a:rPr lang="ja-JP" altLang="en-US"/>
              <a:t>政治的ミームは普遍的に存在</a:t>
            </a:r>
            <a:endParaRPr lang="en-US" altLang="ja-JP" dirty="0"/>
          </a:p>
          <a:p>
            <a:pPr lvl="1"/>
            <a:r>
              <a:rPr lang="ja-JP" altLang="en-US"/>
              <a:t>実世界の出来事は政治的ミームの投稿数に影響</a:t>
            </a:r>
            <a:endParaRPr lang="en-US" altLang="ja-JP" dirty="0"/>
          </a:p>
          <a:p>
            <a:r>
              <a:rPr lang="en-US" altLang="ja-JP" dirty="0"/>
              <a:t> </a:t>
            </a:r>
            <a:r>
              <a:rPr lang="ja-JP" altLang="en-US"/>
              <a:t>複数</a:t>
            </a:r>
            <a:r>
              <a:rPr lang="en-US" altLang="ja-JP" dirty="0"/>
              <a:t> SNS </a:t>
            </a:r>
            <a:r>
              <a:rPr lang="ja-JP" altLang="en-US"/>
              <a:t>間のミームの伝搬を検知</a:t>
            </a:r>
            <a:endParaRPr lang="en-US" altLang="ja-JP" dirty="0"/>
          </a:p>
          <a:p>
            <a:pPr lvl="1"/>
            <a:r>
              <a:rPr lang="en-US" altLang="ja-JP" dirty="0"/>
              <a:t>/pol/</a:t>
            </a:r>
            <a:r>
              <a:rPr lang="ja-JP" altLang="en-US"/>
              <a:t> の他の</a:t>
            </a:r>
            <a:r>
              <a:rPr lang="en-US" altLang="ja-JP" dirty="0"/>
              <a:t> SNS </a:t>
            </a:r>
            <a:r>
              <a:rPr lang="ja-JP" altLang="en-US"/>
              <a:t>への影響力が最大</a:t>
            </a:r>
            <a:endParaRPr lang="en-US" altLang="ja-JP" dirty="0"/>
          </a:p>
          <a:p>
            <a:pPr lvl="1"/>
            <a:r>
              <a:rPr lang="en-US" altLang="ja-JP" dirty="0"/>
              <a:t>T_D </a:t>
            </a:r>
            <a:r>
              <a:rPr lang="ja-JP" altLang="en-US"/>
              <a:t>にミームを投稿すると他の </a:t>
            </a:r>
            <a:r>
              <a:rPr lang="en-US" altLang="ja-JP" dirty="0"/>
              <a:t>SNS </a:t>
            </a:r>
            <a:r>
              <a:rPr lang="ja-JP" altLang="en-US"/>
              <a:t>に広がる可能性が高い</a:t>
            </a:r>
          </a:p>
          <a:p>
            <a:pPr lvl="1"/>
            <a:endParaRPr lang="en-US" altLang="ja-JP" dirty="0"/>
          </a:p>
          <a:p>
            <a:pPr lvl="1"/>
            <a:endParaRPr kumimoji="1" lang="ja-JP" altLang="en-US"/>
          </a:p>
        </p:txBody>
      </p:sp>
      <p:sp>
        <p:nvSpPr>
          <p:cNvPr id="3" name="スライド番号プレースホルダー 2">
            <a:extLst>
              <a:ext uri="{FF2B5EF4-FFF2-40B4-BE49-F238E27FC236}">
                <a16:creationId xmlns:a16="http://schemas.microsoft.com/office/drawing/2014/main" id="{0488D3FE-7F2F-E74D-8625-7D4E3FADA3CC}"/>
              </a:ext>
            </a:extLst>
          </p:cNvPr>
          <p:cNvSpPr>
            <a:spLocks noGrp="1"/>
          </p:cNvSpPr>
          <p:nvPr>
            <p:ph type="sldNum" sz="quarter" idx="12"/>
          </p:nvPr>
        </p:nvSpPr>
        <p:spPr/>
        <p:txBody>
          <a:bodyPr/>
          <a:lstStyle/>
          <a:p>
            <a:fld id="{3E48B941-74AF-4648-A5A2-DF81533F4F8C}" type="slidenum">
              <a:rPr kumimoji="1" lang="ja-JP" altLang="en-US" smtClean="0"/>
              <a:t>12</a:t>
            </a:fld>
            <a:endParaRPr kumimoji="1" lang="ja-JP" altLang="en-US" dirty="0"/>
          </a:p>
        </p:txBody>
      </p:sp>
      <p:sp>
        <p:nvSpPr>
          <p:cNvPr id="4" name="タイトル 3">
            <a:extLst>
              <a:ext uri="{FF2B5EF4-FFF2-40B4-BE49-F238E27FC236}">
                <a16:creationId xmlns:a16="http://schemas.microsoft.com/office/drawing/2014/main" id="{611FC64B-A262-7542-8E2F-A2AF134EE3D4}"/>
              </a:ext>
            </a:extLst>
          </p:cNvPr>
          <p:cNvSpPr>
            <a:spLocks noGrp="1"/>
          </p:cNvSpPr>
          <p:nvPr>
            <p:ph type="title"/>
          </p:nvPr>
        </p:nvSpPr>
        <p:spPr/>
        <p:txBody>
          <a:bodyPr/>
          <a:lstStyle/>
          <a:p>
            <a:r>
              <a:rPr kumimoji="1" lang="ja-JP" altLang="en-US"/>
              <a:t>まとめ</a:t>
            </a:r>
          </a:p>
        </p:txBody>
      </p:sp>
    </p:spTree>
    <p:extLst>
      <p:ext uri="{BB962C8B-B14F-4D97-AF65-F5344CB8AC3E}">
        <p14:creationId xmlns:p14="http://schemas.microsoft.com/office/powerpoint/2010/main" val="3048357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32849B6D-59BB-3C42-99D3-039410F75D2D}"/>
              </a:ext>
            </a:extLst>
          </p:cNvPr>
          <p:cNvSpPr>
            <a:spLocks noGrp="1"/>
          </p:cNvSpPr>
          <p:nvPr>
            <p:ph idx="1"/>
          </p:nvPr>
        </p:nvSpPr>
        <p:spPr>
          <a:xfrm>
            <a:off x="628649" y="1171580"/>
            <a:ext cx="8224405" cy="5326202"/>
          </a:xfrm>
        </p:spPr>
        <p:txBody>
          <a:bodyPr>
            <a:normAutofit/>
          </a:bodyPr>
          <a:lstStyle/>
          <a:p>
            <a:r>
              <a:rPr lang="en-US" altLang="ja-JP" dirty="0"/>
              <a:t> Web </a:t>
            </a:r>
            <a:r>
              <a:rPr lang="ja-JP" altLang="en-US"/>
              <a:t>の台頭</a:t>
            </a:r>
            <a:endParaRPr lang="en-US" altLang="ja-JP" dirty="0"/>
          </a:p>
          <a:p>
            <a:pPr lvl="1"/>
            <a:r>
              <a:rPr lang="ja-JP" altLang="en-US"/>
              <a:t>考え</a:t>
            </a:r>
            <a:r>
              <a:rPr lang="en-US" altLang="ja-JP" dirty="0"/>
              <a:t>, </a:t>
            </a:r>
            <a:r>
              <a:rPr lang="ja-JP" altLang="en-US"/>
              <a:t>文化</a:t>
            </a:r>
            <a:r>
              <a:rPr lang="en-US" altLang="ja-JP" dirty="0"/>
              <a:t>, </a:t>
            </a:r>
            <a:r>
              <a:rPr lang="ja-JP" altLang="en-US"/>
              <a:t>画像</a:t>
            </a:r>
            <a:r>
              <a:rPr lang="en-US" altLang="ja-JP" dirty="0"/>
              <a:t>, </a:t>
            </a:r>
            <a:r>
              <a:rPr lang="ja-JP" altLang="en-US"/>
              <a:t>映像などが今までにない速度で拡散</a:t>
            </a:r>
            <a:endParaRPr kumimoji="1" lang="en-US" altLang="ja-JP" dirty="0"/>
          </a:p>
          <a:p>
            <a:r>
              <a:rPr kumimoji="1" lang="en-US" altLang="ja-JP" dirty="0"/>
              <a:t> </a:t>
            </a:r>
            <a:r>
              <a:rPr kumimoji="1" lang="ja-JP" altLang="en-US"/>
              <a:t>政治思想や信条の拡散に</a:t>
            </a:r>
            <a:r>
              <a:rPr kumimoji="1" lang="ja-JP" altLang="en-US" b="1">
                <a:solidFill>
                  <a:schemeClr val="accent1"/>
                </a:solidFill>
              </a:rPr>
              <a:t>ミーム</a:t>
            </a:r>
            <a:r>
              <a:rPr kumimoji="1" lang="en-US" altLang="ja-JP" b="1" dirty="0">
                <a:solidFill>
                  <a:schemeClr val="accent1"/>
                </a:solidFill>
              </a:rPr>
              <a:t> (meme) </a:t>
            </a:r>
            <a:r>
              <a:rPr lang="ja-JP" altLang="en-US"/>
              <a:t>を利用</a:t>
            </a:r>
            <a:endParaRPr lang="en-US" altLang="ja-JP" dirty="0"/>
          </a:p>
          <a:p>
            <a:pPr lvl="1"/>
            <a:r>
              <a:rPr kumimoji="1" lang="ja-JP" altLang="en-US"/>
              <a:t>ミーム</a:t>
            </a:r>
            <a:r>
              <a:rPr kumimoji="1" lang="en-US" altLang="ja-JP" dirty="0"/>
              <a:t> : </a:t>
            </a:r>
            <a:r>
              <a:rPr kumimoji="1" lang="ja-JP" altLang="en-US"/>
              <a:t>インターネットで流行する画像や言い回し</a:t>
            </a:r>
            <a:endParaRPr kumimoji="1" lang="en-US" altLang="ja-JP" dirty="0"/>
          </a:p>
          <a:p>
            <a:r>
              <a:rPr lang="en-US" altLang="ja-JP" dirty="0"/>
              <a:t> </a:t>
            </a:r>
            <a:r>
              <a:rPr lang="ja-JP" altLang="en-US"/>
              <a:t>攻撃的なミームの</a:t>
            </a:r>
            <a:r>
              <a:rPr kumimoji="1" lang="ja-JP" altLang="en-US"/>
              <a:t>特定</a:t>
            </a:r>
            <a:r>
              <a:rPr kumimoji="1" lang="en-US" altLang="ja-JP" dirty="0"/>
              <a:t>, </a:t>
            </a:r>
            <a:r>
              <a:rPr kumimoji="1" lang="ja-JP" altLang="en-US"/>
              <a:t>排除の需要増加</a:t>
            </a:r>
            <a:endParaRPr kumimoji="1" lang="en-US" altLang="ja-JP" dirty="0"/>
          </a:p>
          <a:p>
            <a:pPr lvl="1"/>
            <a:r>
              <a:rPr lang="en-US" altLang="ja-JP" dirty="0"/>
              <a:t>e.</a:t>
            </a:r>
            <a:r>
              <a:rPr kumimoji="1" lang="en-US" altLang="ja-JP" dirty="0"/>
              <a:t>g</a:t>
            </a:r>
            <a:r>
              <a:rPr lang="en-US" altLang="ja-JP" dirty="0"/>
              <a:t>., </a:t>
            </a:r>
            <a:r>
              <a:rPr kumimoji="1" lang="ja-JP" altLang="en-US">
                <a:solidFill>
                  <a:schemeClr val="accent1"/>
                </a:solidFill>
              </a:rPr>
              <a:t>人種差別的</a:t>
            </a:r>
            <a:r>
              <a:rPr kumimoji="1" lang="en-US" altLang="ja-JP" dirty="0"/>
              <a:t>, </a:t>
            </a:r>
            <a:r>
              <a:rPr kumimoji="1" lang="ja-JP" altLang="en-US">
                <a:solidFill>
                  <a:schemeClr val="accent2"/>
                </a:solidFill>
              </a:rPr>
              <a:t>政治的</a:t>
            </a:r>
            <a:endParaRPr kumimoji="1" lang="en-US" altLang="ja-JP" dirty="0">
              <a:solidFill>
                <a:schemeClr val="accent2"/>
              </a:solidFill>
            </a:endParaRPr>
          </a:p>
        </p:txBody>
      </p:sp>
      <p:sp>
        <p:nvSpPr>
          <p:cNvPr id="4" name="タイトル 3">
            <a:extLst>
              <a:ext uri="{FF2B5EF4-FFF2-40B4-BE49-F238E27FC236}">
                <a16:creationId xmlns:a16="http://schemas.microsoft.com/office/drawing/2014/main" id="{25FDADB1-A7B4-2D45-BDB6-5ADA3CD17C45}"/>
              </a:ext>
            </a:extLst>
          </p:cNvPr>
          <p:cNvSpPr>
            <a:spLocks noGrp="1"/>
          </p:cNvSpPr>
          <p:nvPr>
            <p:ph type="title"/>
          </p:nvPr>
        </p:nvSpPr>
        <p:spPr/>
        <p:txBody>
          <a:bodyPr/>
          <a:lstStyle/>
          <a:p>
            <a:r>
              <a:rPr kumimoji="1" lang="ja-JP" altLang="en-US"/>
              <a:t>背景</a:t>
            </a:r>
          </a:p>
        </p:txBody>
      </p:sp>
      <p:sp>
        <p:nvSpPr>
          <p:cNvPr id="10" name="スライド番号プレースホルダー 2">
            <a:extLst>
              <a:ext uri="{FF2B5EF4-FFF2-40B4-BE49-F238E27FC236}">
                <a16:creationId xmlns:a16="http://schemas.microsoft.com/office/drawing/2014/main" id="{85A2FF77-9EAE-574E-A9FD-9B1869693EDB}"/>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2</a:t>
            </a:fld>
            <a:endParaRPr kumimoji="1" lang="ja-JP" altLang="en-US" dirty="0"/>
          </a:p>
        </p:txBody>
      </p:sp>
      <p:sp>
        <p:nvSpPr>
          <p:cNvPr id="3" name="正方形/長方形 2">
            <a:extLst>
              <a:ext uri="{FF2B5EF4-FFF2-40B4-BE49-F238E27FC236}">
                <a16:creationId xmlns:a16="http://schemas.microsoft.com/office/drawing/2014/main" id="{B65ACB7A-CE8D-6141-B644-470A8EE75D93}"/>
              </a:ext>
            </a:extLst>
          </p:cNvPr>
          <p:cNvSpPr/>
          <p:nvPr/>
        </p:nvSpPr>
        <p:spPr>
          <a:xfrm>
            <a:off x="4203669" y="6522283"/>
            <a:ext cx="1338828" cy="369332"/>
          </a:xfrm>
          <a:prstGeom prst="rect">
            <a:avLst/>
          </a:prstGeom>
        </p:spPr>
        <p:txBody>
          <a:bodyPr wrap="none">
            <a:spAutoFit/>
          </a:bodyPr>
          <a:lstStyle/>
          <a:p>
            <a:r>
              <a:rPr lang="ja-JP" altLang="en-US">
                <a:solidFill>
                  <a:schemeClr val="accent1"/>
                </a:solidFill>
                <a:latin typeface="Meiryo" panose="020B0604030504040204" pitchFamily="34" charset="-128"/>
                <a:ea typeface="Meiryo" panose="020B0604030504040204" pitchFamily="34" charset="-128"/>
              </a:rPr>
              <a:t>人種差別的</a:t>
            </a:r>
            <a:endParaRPr lang="ja-JP" altLang="en-US">
              <a:latin typeface="Meiryo" panose="020B0604030504040204" pitchFamily="34" charset="-128"/>
              <a:ea typeface="Meiryo" panose="020B0604030504040204" pitchFamily="34" charset="-128"/>
            </a:endParaRPr>
          </a:p>
        </p:txBody>
      </p:sp>
      <p:sp>
        <p:nvSpPr>
          <p:cNvPr id="8" name="正方形/長方形 7">
            <a:extLst>
              <a:ext uri="{FF2B5EF4-FFF2-40B4-BE49-F238E27FC236}">
                <a16:creationId xmlns:a16="http://schemas.microsoft.com/office/drawing/2014/main" id="{0FA0FD46-E1FD-7742-B649-532B34032B1B}"/>
              </a:ext>
            </a:extLst>
          </p:cNvPr>
          <p:cNvSpPr/>
          <p:nvPr/>
        </p:nvSpPr>
        <p:spPr>
          <a:xfrm>
            <a:off x="6297795" y="6509957"/>
            <a:ext cx="877163" cy="369332"/>
          </a:xfrm>
          <a:prstGeom prst="rect">
            <a:avLst/>
          </a:prstGeom>
        </p:spPr>
        <p:txBody>
          <a:bodyPr wrap="none">
            <a:spAutoFit/>
          </a:bodyPr>
          <a:lstStyle/>
          <a:p>
            <a:r>
              <a:rPr lang="ja-JP" altLang="en-US">
                <a:solidFill>
                  <a:schemeClr val="accent2"/>
                </a:solidFill>
                <a:latin typeface="Meiryo" panose="020B0604030504040204" pitchFamily="34" charset="-128"/>
                <a:ea typeface="Meiryo" panose="020B0604030504040204" pitchFamily="34" charset="-128"/>
              </a:rPr>
              <a:t>政治的</a:t>
            </a:r>
            <a:endParaRPr lang="ja-JP" altLang="en-US">
              <a:latin typeface="Meiryo" panose="020B0604030504040204" pitchFamily="34" charset="-128"/>
              <a:ea typeface="Meiryo" panose="020B0604030504040204" pitchFamily="34" charset="-128"/>
            </a:endParaRPr>
          </a:p>
        </p:txBody>
      </p:sp>
      <p:sp>
        <p:nvSpPr>
          <p:cNvPr id="11" name="正方形/長方形 10">
            <a:extLst>
              <a:ext uri="{FF2B5EF4-FFF2-40B4-BE49-F238E27FC236}">
                <a16:creationId xmlns:a16="http://schemas.microsoft.com/office/drawing/2014/main" id="{F8600831-91C3-1D42-9BC5-D6E8E273F181}"/>
              </a:ext>
            </a:extLst>
          </p:cNvPr>
          <p:cNvSpPr/>
          <p:nvPr/>
        </p:nvSpPr>
        <p:spPr>
          <a:xfrm>
            <a:off x="2112023" y="6528716"/>
            <a:ext cx="646331" cy="369332"/>
          </a:xfrm>
          <a:prstGeom prst="rect">
            <a:avLst/>
          </a:prstGeom>
        </p:spPr>
        <p:txBody>
          <a:bodyPr wrap="none">
            <a:spAutoFit/>
          </a:bodyPr>
          <a:lstStyle/>
          <a:p>
            <a:r>
              <a:rPr lang="ja-JP" altLang="en-US">
                <a:solidFill>
                  <a:schemeClr val="tx2"/>
                </a:solidFill>
                <a:latin typeface="Meiryo" panose="020B0604030504040204" pitchFamily="34" charset="-128"/>
                <a:ea typeface="Meiryo" panose="020B0604030504040204" pitchFamily="34" charset="-128"/>
              </a:rPr>
              <a:t>通常</a:t>
            </a:r>
          </a:p>
        </p:txBody>
      </p:sp>
      <p:sp>
        <p:nvSpPr>
          <p:cNvPr id="12" name="正方形/長方形 11">
            <a:extLst>
              <a:ext uri="{FF2B5EF4-FFF2-40B4-BE49-F238E27FC236}">
                <a16:creationId xmlns:a16="http://schemas.microsoft.com/office/drawing/2014/main" id="{16DD2128-48CE-154E-9D03-7549AF80EB63}"/>
              </a:ext>
            </a:extLst>
          </p:cNvPr>
          <p:cNvSpPr/>
          <p:nvPr/>
        </p:nvSpPr>
        <p:spPr>
          <a:xfrm>
            <a:off x="690838" y="3929144"/>
            <a:ext cx="8115232" cy="600164"/>
          </a:xfrm>
          <a:prstGeom prst="rect">
            <a:avLst/>
          </a:prstGeom>
          <a:ln w="31750">
            <a:solidFill>
              <a:schemeClr val="accent1"/>
            </a:solidFill>
          </a:ln>
        </p:spPr>
        <p:txBody>
          <a:bodyPr wrap="square">
            <a:spAutoFit/>
          </a:bodyPr>
          <a:lstStyle/>
          <a:p>
            <a:pPr lvl="0">
              <a:lnSpc>
                <a:spcPct val="150000"/>
              </a:lnSpc>
              <a:spcAft>
                <a:spcPts val="1200"/>
              </a:spcAft>
              <a:buClr>
                <a:srgbClr val="8A2231"/>
              </a:buClr>
            </a:pPr>
            <a:r>
              <a:rPr lang="ja-JP" altLang="en-US" sz="2400" b="1" u="sng">
                <a:solidFill>
                  <a:schemeClr val="tx2"/>
                </a:solidFill>
                <a:ea typeface="メイリオ" charset="-128"/>
              </a:rPr>
              <a:t>ミームの発生元と影響力を解釈できるツールの作成が必要</a:t>
            </a:r>
            <a:endParaRPr lang="en-US" altLang="ja-JP" sz="2400" b="1" u="sng" dirty="0">
              <a:solidFill>
                <a:schemeClr val="tx2"/>
              </a:solidFill>
              <a:ea typeface="メイリオ" charset="-128"/>
            </a:endParaRPr>
          </a:p>
        </p:txBody>
      </p:sp>
      <p:grpSp>
        <p:nvGrpSpPr>
          <p:cNvPr id="17" name="グループ化 16">
            <a:extLst>
              <a:ext uri="{FF2B5EF4-FFF2-40B4-BE49-F238E27FC236}">
                <a16:creationId xmlns:a16="http://schemas.microsoft.com/office/drawing/2014/main" id="{C1E289EF-4EC7-D946-B185-129B0DABD669}"/>
              </a:ext>
            </a:extLst>
          </p:cNvPr>
          <p:cNvGrpSpPr/>
          <p:nvPr/>
        </p:nvGrpSpPr>
        <p:grpSpPr>
          <a:xfrm>
            <a:off x="1100966" y="4736972"/>
            <a:ext cx="6475129" cy="1693599"/>
            <a:chOff x="1100966" y="4481838"/>
            <a:chExt cx="6475129" cy="1693599"/>
          </a:xfrm>
        </p:grpSpPr>
        <p:pic>
          <p:nvPicPr>
            <p:cNvPr id="18" name="図 17">
              <a:extLst>
                <a:ext uri="{FF2B5EF4-FFF2-40B4-BE49-F238E27FC236}">
                  <a16:creationId xmlns:a16="http://schemas.microsoft.com/office/drawing/2014/main" id="{E609EC12-AD51-3241-BD32-CA7E1A24D2EE}"/>
                </a:ext>
              </a:extLst>
            </p:cNvPr>
            <p:cNvPicPr>
              <a:picLocks noChangeAspect="1"/>
            </p:cNvPicPr>
            <p:nvPr/>
          </p:nvPicPr>
          <p:blipFill>
            <a:blip r:embed="rId3"/>
            <a:stretch>
              <a:fillRect/>
            </a:stretch>
          </p:blipFill>
          <p:spPr>
            <a:xfrm>
              <a:off x="1100966" y="4481838"/>
              <a:ext cx="2858506" cy="1693599"/>
            </a:xfrm>
            <a:prstGeom prst="rect">
              <a:avLst/>
            </a:prstGeom>
            <a:ln w="50800">
              <a:solidFill>
                <a:schemeClr val="tx2"/>
              </a:solidFill>
            </a:ln>
          </p:spPr>
        </p:pic>
        <p:pic>
          <p:nvPicPr>
            <p:cNvPr id="19" name="図 18">
              <a:extLst>
                <a:ext uri="{FF2B5EF4-FFF2-40B4-BE49-F238E27FC236}">
                  <a16:creationId xmlns:a16="http://schemas.microsoft.com/office/drawing/2014/main" id="{B1B0660C-6E54-0540-A5AC-7FEBBED37F4E}"/>
                </a:ext>
              </a:extLst>
            </p:cNvPr>
            <p:cNvPicPr>
              <a:picLocks noChangeAspect="1"/>
            </p:cNvPicPr>
            <p:nvPr/>
          </p:nvPicPr>
          <p:blipFill>
            <a:blip r:embed="rId4"/>
            <a:stretch>
              <a:fillRect/>
            </a:stretch>
          </p:blipFill>
          <p:spPr>
            <a:xfrm>
              <a:off x="4065738" y="4489458"/>
              <a:ext cx="1630947" cy="1653704"/>
            </a:xfrm>
            <a:prstGeom prst="rect">
              <a:avLst/>
            </a:prstGeom>
            <a:ln w="50800">
              <a:solidFill>
                <a:schemeClr val="accent1"/>
              </a:solidFill>
            </a:ln>
          </p:spPr>
        </p:pic>
        <p:pic>
          <p:nvPicPr>
            <p:cNvPr id="20" name="図 19">
              <a:extLst>
                <a:ext uri="{FF2B5EF4-FFF2-40B4-BE49-F238E27FC236}">
                  <a16:creationId xmlns:a16="http://schemas.microsoft.com/office/drawing/2014/main" id="{174F94C4-0DF0-0F47-B895-D9EB48946DEF}"/>
                </a:ext>
              </a:extLst>
            </p:cNvPr>
            <p:cNvPicPr>
              <a:picLocks noChangeAspect="1"/>
            </p:cNvPicPr>
            <p:nvPr/>
          </p:nvPicPr>
          <p:blipFill>
            <a:blip r:embed="rId5"/>
            <a:stretch>
              <a:fillRect/>
            </a:stretch>
          </p:blipFill>
          <p:spPr>
            <a:xfrm>
              <a:off x="5799488" y="4484623"/>
              <a:ext cx="1776607" cy="1675409"/>
            </a:xfrm>
            <a:prstGeom prst="rect">
              <a:avLst/>
            </a:prstGeom>
            <a:ln w="50800">
              <a:solidFill>
                <a:schemeClr val="accent2"/>
              </a:solidFill>
            </a:ln>
          </p:spPr>
        </p:pic>
      </p:grpSp>
    </p:spTree>
    <p:extLst>
      <p:ext uri="{BB962C8B-B14F-4D97-AF65-F5344CB8AC3E}">
        <p14:creationId xmlns:p14="http://schemas.microsoft.com/office/powerpoint/2010/main" val="1336824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BA27CCD-12CF-EA40-B210-EAA8DC2BB930}"/>
              </a:ext>
            </a:extLst>
          </p:cNvPr>
          <p:cNvSpPr>
            <a:spLocks noGrp="1"/>
          </p:cNvSpPr>
          <p:nvPr>
            <p:ph idx="1"/>
          </p:nvPr>
        </p:nvSpPr>
        <p:spPr>
          <a:xfrm>
            <a:off x="628649" y="1171580"/>
            <a:ext cx="8515351" cy="5313363"/>
          </a:xfrm>
        </p:spPr>
        <p:txBody>
          <a:bodyPr/>
          <a:lstStyle/>
          <a:p>
            <a:r>
              <a:rPr lang="en-US" altLang="ja-JP" dirty="0"/>
              <a:t> Twitter </a:t>
            </a:r>
            <a:r>
              <a:rPr lang="ja-JP" altLang="en-US"/>
              <a:t>のハッシュタグからミームの人気度調査</a:t>
            </a:r>
            <a:r>
              <a:rPr lang="en-US" altLang="ja-JP" dirty="0"/>
              <a:t> </a:t>
            </a:r>
            <a:r>
              <a:rPr lang="en-US" altLang="ja-JP" baseline="30000" dirty="0"/>
              <a:t>[1]</a:t>
            </a:r>
            <a:r>
              <a:rPr lang="en-US" altLang="ja-JP" dirty="0"/>
              <a:t>  </a:t>
            </a:r>
            <a:endParaRPr lang="en-US" altLang="ja-JP" dirty="0">
              <a:solidFill>
                <a:schemeClr val="accent1"/>
              </a:solidFill>
            </a:endParaRPr>
          </a:p>
          <a:p>
            <a:r>
              <a:rPr lang="en-US" altLang="ja-JP" dirty="0"/>
              <a:t> Facebook </a:t>
            </a:r>
            <a:r>
              <a:rPr lang="ja-JP" altLang="en-US"/>
              <a:t>間の伝搬の過程で新しいミームが</a:t>
            </a:r>
            <a:br>
              <a:rPr lang="en-US" altLang="ja-JP" dirty="0"/>
            </a:br>
            <a:r>
              <a:rPr lang="en-US" altLang="ja-JP" dirty="0"/>
              <a:t> </a:t>
            </a:r>
            <a:r>
              <a:rPr lang="ja-JP" altLang="en-US"/>
              <a:t>生まれることを証明</a:t>
            </a:r>
            <a:r>
              <a:rPr lang="en-US" altLang="ja-JP" dirty="0"/>
              <a:t> </a:t>
            </a:r>
            <a:r>
              <a:rPr lang="en-US" altLang="ja-JP" baseline="30000" dirty="0"/>
              <a:t>[2] </a:t>
            </a:r>
          </a:p>
          <a:p>
            <a:r>
              <a:rPr lang="en-US" altLang="ja-JP" dirty="0"/>
              <a:t> 4chan,</a:t>
            </a:r>
            <a:r>
              <a:rPr lang="ja-JP" altLang="en-US"/>
              <a:t> </a:t>
            </a:r>
            <a:r>
              <a:rPr lang="en-US" altLang="ja-JP" dirty="0"/>
              <a:t>Reddit </a:t>
            </a:r>
            <a:r>
              <a:rPr lang="ja-JP" altLang="en-US"/>
              <a:t>で口汚い言葉を用いた投稿の検知</a:t>
            </a:r>
            <a:r>
              <a:rPr lang="en-US" altLang="ja-JP" dirty="0"/>
              <a:t> </a:t>
            </a:r>
            <a:r>
              <a:rPr lang="en-US" altLang="ja-JP" baseline="30000" dirty="0"/>
              <a:t>[3]</a:t>
            </a:r>
            <a:endParaRPr lang="ja-JP" altLang="en-US" baseline="30000"/>
          </a:p>
        </p:txBody>
      </p:sp>
      <p:sp>
        <p:nvSpPr>
          <p:cNvPr id="4" name="タイトル 3">
            <a:extLst>
              <a:ext uri="{FF2B5EF4-FFF2-40B4-BE49-F238E27FC236}">
                <a16:creationId xmlns:a16="http://schemas.microsoft.com/office/drawing/2014/main" id="{EDBFC58A-861E-D445-8093-0398C9D58255}"/>
              </a:ext>
            </a:extLst>
          </p:cNvPr>
          <p:cNvSpPr>
            <a:spLocks noGrp="1"/>
          </p:cNvSpPr>
          <p:nvPr>
            <p:ph type="title"/>
          </p:nvPr>
        </p:nvSpPr>
        <p:spPr/>
        <p:txBody>
          <a:bodyPr/>
          <a:lstStyle/>
          <a:p>
            <a:r>
              <a:rPr lang="ja-JP" altLang="en-US"/>
              <a:t>関連研究</a:t>
            </a:r>
            <a:endParaRPr kumimoji="1" lang="ja-JP" altLang="en-US"/>
          </a:p>
        </p:txBody>
      </p:sp>
      <p:sp>
        <p:nvSpPr>
          <p:cNvPr id="6" name="正方形/長方形 5">
            <a:extLst>
              <a:ext uri="{FF2B5EF4-FFF2-40B4-BE49-F238E27FC236}">
                <a16:creationId xmlns:a16="http://schemas.microsoft.com/office/drawing/2014/main" id="{0C53264C-9426-4048-A89F-01B14B3C6B7C}"/>
              </a:ext>
            </a:extLst>
          </p:cNvPr>
          <p:cNvSpPr/>
          <p:nvPr/>
        </p:nvSpPr>
        <p:spPr>
          <a:xfrm>
            <a:off x="1" y="6088559"/>
            <a:ext cx="9144000" cy="600164"/>
          </a:xfrm>
          <a:prstGeom prst="rect">
            <a:avLst/>
          </a:prstGeom>
        </p:spPr>
        <p:txBody>
          <a:bodyPr wrap="square">
            <a:spAutoFit/>
          </a:bodyPr>
          <a:lstStyle/>
          <a:p>
            <a:r>
              <a:rPr lang="en-US" altLang="ja-JP" sz="1100" dirty="0"/>
              <a:t>[1] </a:t>
            </a:r>
            <a:r>
              <a:rPr lang="en" altLang="ja-JP" sz="1100" dirty="0"/>
              <a:t>L. Weng, F. </a:t>
            </a:r>
            <a:r>
              <a:rPr lang="en" altLang="ja-JP" sz="1100" dirty="0" err="1"/>
              <a:t>Menczer</a:t>
            </a:r>
            <a:r>
              <a:rPr lang="en" altLang="ja-JP" sz="1100" dirty="0"/>
              <a:t>, and Y.-Y. </a:t>
            </a:r>
            <a:r>
              <a:rPr lang="en" altLang="ja-JP" sz="1100" dirty="0" err="1"/>
              <a:t>Ahn</a:t>
            </a:r>
            <a:r>
              <a:rPr lang="en" altLang="ja-JP" sz="1100" dirty="0"/>
              <a:t>. Predicting Successful Memes Using Network and Community Structure. In ICWSM, 2014. </a:t>
            </a:r>
          </a:p>
          <a:p>
            <a:r>
              <a:rPr lang="en-US" altLang="ja-JP" sz="1100" dirty="0"/>
              <a:t>[2] </a:t>
            </a:r>
            <a:r>
              <a:rPr lang="en" altLang="ja-JP" sz="1100" dirty="0"/>
              <a:t>L. A. Adamic, T. M. Lento, E. Adar, and P. C. Ng. Information Evolution in Social Networks. In WSDM, 2016.</a:t>
            </a:r>
          </a:p>
          <a:p>
            <a:r>
              <a:rPr lang="en" altLang="ja-JP" sz="1100" dirty="0"/>
              <a:t>[3] E. Chandrasekharan, et al., The bag of communities: Identifying abusive behavior online with preexisting Internet data. In CHI, 2017.</a:t>
            </a:r>
            <a:endParaRPr lang="en" altLang="ja-JP" sz="1400" dirty="0"/>
          </a:p>
        </p:txBody>
      </p:sp>
      <p:grpSp>
        <p:nvGrpSpPr>
          <p:cNvPr id="9" name="グループ化 8">
            <a:extLst>
              <a:ext uri="{FF2B5EF4-FFF2-40B4-BE49-F238E27FC236}">
                <a16:creationId xmlns:a16="http://schemas.microsoft.com/office/drawing/2014/main" id="{B350AA24-2CD2-1149-B05A-F2713A7CCBE1}"/>
              </a:ext>
            </a:extLst>
          </p:cNvPr>
          <p:cNvGrpSpPr/>
          <p:nvPr/>
        </p:nvGrpSpPr>
        <p:grpSpPr>
          <a:xfrm>
            <a:off x="591017" y="3033132"/>
            <a:ext cx="7943384" cy="2932662"/>
            <a:chOff x="602167" y="3166946"/>
            <a:chExt cx="8318809" cy="3500560"/>
          </a:xfrm>
        </p:grpSpPr>
        <p:sp>
          <p:nvSpPr>
            <p:cNvPr id="7" name="コンテンツ プレースホルダー 1">
              <a:extLst>
                <a:ext uri="{FF2B5EF4-FFF2-40B4-BE49-F238E27FC236}">
                  <a16:creationId xmlns:a16="http://schemas.microsoft.com/office/drawing/2014/main" id="{D0037DD6-705D-0A4A-9A0A-CB6D9900D6E3}"/>
                </a:ext>
              </a:extLst>
            </p:cNvPr>
            <p:cNvSpPr txBox="1">
              <a:spLocks/>
            </p:cNvSpPr>
            <p:nvPr/>
          </p:nvSpPr>
          <p:spPr>
            <a:xfrm>
              <a:off x="628649" y="3278459"/>
              <a:ext cx="8292327" cy="3389047"/>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b="1" dirty="0">
                  <a:solidFill>
                    <a:schemeClr val="accent1"/>
                  </a:solidFill>
                  <a:latin typeface="Helvetica Neue 本文" charset="0"/>
                </a:rPr>
                <a:t> </a:t>
              </a:r>
              <a:r>
                <a:rPr lang="ja-JP" altLang="en-US" b="1" u="sng">
                  <a:solidFill>
                    <a:schemeClr val="accent1"/>
                  </a:solidFill>
                  <a:latin typeface="Helvetica Neue 本文" charset="0"/>
                </a:rPr>
                <a:t>検証対象外の</a:t>
              </a:r>
              <a:r>
                <a:rPr lang="en-US" altLang="ja-JP" b="1" u="sng" dirty="0">
                  <a:solidFill>
                    <a:schemeClr val="accent1"/>
                  </a:solidFill>
                  <a:latin typeface="Helvetica Neue 本文" charset="0"/>
                </a:rPr>
                <a:t> SNS </a:t>
              </a:r>
              <a:r>
                <a:rPr lang="ja-JP" altLang="en-US" b="1" u="sng">
                  <a:solidFill>
                    <a:schemeClr val="accent1"/>
                  </a:solidFill>
                  <a:latin typeface="Helvetica Neue 本文" charset="0"/>
                </a:rPr>
                <a:t>データセットへの転用は不可能</a:t>
              </a:r>
              <a:endParaRPr lang="en-US" altLang="ja-JP" b="1" dirty="0">
                <a:solidFill>
                  <a:schemeClr val="accent1"/>
                </a:solidFill>
              </a:endParaRPr>
            </a:p>
            <a:p>
              <a:pPr lvl="1"/>
              <a:r>
                <a:rPr lang="ja-JP" altLang="en-US" b="1"/>
                <a:t>複数</a:t>
              </a:r>
              <a:r>
                <a:rPr lang="en-US" altLang="ja-JP" b="1" dirty="0"/>
                <a:t> SNS </a:t>
              </a:r>
              <a:r>
                <a:rPr lang="ja-JP" altLang="en-US" b="1"/>
                <a:t>のミームを意味付けが必要</a:t>
              </a:r>
              <a:endParaRPr lang="en-US" altLang="ja-JP" b="1" dirty="0"/>
            </a:p>
            <a:p>
              <a:pPr lvl="2"/>
              <a:r>
                <a:rPr lang="ja-JP" altLang="en-US"/>
                <a:t>ハッシュ化した画像のクラスタリングを実施</a:t>
              </a:r>
              <a:endParaRPr lang="en-US" altLang="ja-JP" dirty="0"/>
            </a:p>
            <a:p>
              <a:r>
                <a:rPr lang="en-US" altLang="ja-JP" b="1" dirty="0">
                  <a:solidFill>
                    <a:schemeClr val="accent1"/>
                  </a:solidFill>
                </a:rPr>
                <a:t> </a:t>
              </a:r>
              <a:r>
                <a:rPr lang="ja-JP" altLang="en-US" b="1" u="sng">
                  <a:solidFill>
                    <a:schemeClr val="accent1"/>
                  </a:solidFill>
                </a:rPr>
                <a:t>ミームの発生元となる</a:t>
              </a:r>
              <a:r>
                <a:rPr lang="en-US" altLang="ja-JP" b="1" u="sng" dirty="0">
                  <a:solidFill>
                    <a:schemeClr val="accent1"/>
                  </a:solidFill>
                </a:rPr>
                <a:t> SNS </a:t>
              </a:r>
              <a:r>
                <a:rPr lang="ja-JP" altLang="en-US" b="1" u="sng">
                  <a:solidFill>
                    <a:schemeClr val="accent1"/>
                  </a:solidFill>
                </a:rPr>
                <a:t>の未調査</a:t>
              </a:r>
            </a:p>
            <a:p>
              <a:pPr lvl="1"/>
              <a:r>
                <a:rPr lang="ja-JP" altLang="en-US" b="1"/>
                <a:t>複数 </a:t>
              </a:r>
              <a:r>
                <a:rPr lang="en" altLang="ja-JP" b="1" dirty="0"/>
                <a:t>SNS </a:t>
              </a:r>
              <a:r>
                <a:rPr lang="ja-JP" altLang="en-US" b="1"/>
                <a:t>間のミームの伝搬の検知が必要</a:t>
              </a:r>
              <a:endParaRPr lang="en-US" altLang="ja-JP" b="1" dirty="0"/>
            </a:p>
            <a:p>
              <a:pPr lvl="2"/>
              <a:r>
                <a:rPr lang="ja-JP" altLang="en-US"/>
                <a:t>伝搬性をもつ事象の累積発生件数を表現できるモデルを作成</a:t>
              </a:r>
            </a:p>
          </p:txBody>
        </p:sp>
        <p:sp>
          <p:nvSpPr>
            <p:cNvPr id="8" name="正方形/長方形 7">
              <a:extLst>
                <a:ext uri="{FF2B5EF4-FFF2-40B4-BE49-F238E27FC236}">
                  <a16:creationId xmlns:a16="http://schemas.microsoft.com/office/drawing/2014/main" id="{F01C8EDA-F262-C444-A516-BE2C57981F29}"/>
                </a:ext>
              </a:extLst>
            </p:cNvPr>
            <p:cNvSpPr/>
            <p:nvPr/>
          </p:nvSpPr>
          <p:spPr>
            <a:xfrm>
              <a:off x="602167" y="3166946"/>
              <a:ext cx="8140390" cy="3352205"/>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08674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362950" cy="5960741"/>
          </a:xfrm>
        </p:spPr>
        <p:txBody>
          <a:bodyPr>
            <a:normAutofit/>
          </a:bodyPr>
          <a:lstStyle/>
          <a:p>
            <a:r>
              <a:rPr lang="en-US" altLang="ja-JP" b="1" dirty="0">
                <a:solidFill>
                  <a:schemeClr val="accent1"/>
                </a:solidFill>
              </a:rPr>
              <a:t> Mainstream : </a:t>
            </a:r>
            <a:r>
              <a:rPr lang="ja-JP" altLang="en-US" b="1">
                <a:solidFill>
                  <a:schemeClr val="accent1"/>
                </a:solidFill>
              </a:rPr>
              <a:t>悪意のないミームが拡散されやすい</a:t>
            </a:r>
            <a:r>
              <a:rPr lang="en-US" altLang="ja-JP" b="1" dirty="0">
                <a:solidFill>
                  <a:schemeClr val="accent1"/>
                </a:solidFill>
              </a:rPr>
              <a:t> SNS</a:t>
            </a:r>
          </a:p>
          <a:p>
            <a:pPr lvl="1"/>
            <a:endParaRPr lang="en-US" altLang="ja-JP" b="1" dirty="0">
              <a:solidFill>
                <a:schemeClr val="accent1"/>
              </a:solidFill>
            </a:endParaRPr>
          </a:p>
          <a:p>
            <a:pPr lvl="1"/>
            <a:endParaRPr lang="en-US" altLang="ja-JP" b="1" dirty="0">
              <a:solidFill>
                <a:schemeClr val="accent1"/>
              </a:solidFill>
            </a:endParaRPr>
          </a:p>
          <a:p>
            <a:endParaRPr lang="en-US" altLang="ja-JP" b="1" dirty="0">
              <a:solidFill>
                <a:schemeClr val="accent1"/>
              </a:solidFill>
            </a:endParaRPr>
          </a:p>
          <a:p>
            <a:r>
              <a:rPr lang="en-US" altLang="ja-JP" b="1" dirty="0">
                <a:solidFill>
                  <a:schemeClr val="accent1"/>
                </a:solidFill>
              </a:rPr>
              <a:t> Fringe :</a:t>
            </a:r>
            <a:r>
              <a:rPr lang="en-US" altLang="ja-JP" b="1" dirty="0">
                <a:solidFill>
                  <a:schemeClr val="accent2"/>
                </a:solidFill>
              </a:rPr>
              <a:t> </a:t>
            </a:r>
            <a:r>
              <a:rPr lang="ja-JP" altLang="en-US" b="1">
                <a:solidFill>
                  <a:schemeClr val="accent1"/>
                </a:solidFill>
              </a:rPr>
              <a:t>悪意を含むミームが拡散されやすい</a:t>
            </a:r>
            <a:r>
              <a:rPr lang="en-US" altLang="ja-JP" b="1" dirty="0">
                <a:solidFill>
                  <a:schemeClr val="accent1"/>
                </a:solidFill>
              </a:rPr>
              <a:t> SNS</a:t>
            </a:r>
          </a:p>
          <a:p>
            <a:endParaRPr lang="en-US" altLang="ja-JP" b="1" dirty="0">
              <a:solidFill>
                <a:schemeClr val="accent1"/>
              </a:solidFill>
            </a:endParaRPr>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4</a:t>
            </a:fld>
            <a:endParaRPr kumimoji="1" lang="ja-JP" altLang="en-US" dirty="0"/>
          </a:p>
        </p:txBody>
      </p:sp>
      <p:sp>
        <p:nvSpPr>
          <p:cNvPr id="9" name="タイトル 8">
            <a:extLst>
              <a:ext uri="{FF2B5EF4-FFF2-40B4-BE49-F238E27FC236}">
                <a16:creationId xmlns:a16="http://schemas.microsoft.com/office/drawing/2014/main" id="{E3623E24-1C8C-E143-8B64-1BBDDDA9412F}"/>
              </a:ext>
            </a:extLst>
          </p:cNvPr>
          <p:cNvSpPr>
            <a:spLocks noGrp="1"/>
          </p:cNvSpPr>
          <p:nvPr>
            <p:ph type="title"/>
          </p:nvPr>
        </p:nvSpPr>
        <p:spPr>
          <a:xfrm>
            <a:off x="613774" y="142876"/>
            <a:ext cx="8207497" cy="883163"/>
          </a:xfrm>
        </p:spPr>
        <p:txBody>
          <a:bodyPr/>
          <a:lstStyle/>
          <a:p>
            <a:r>
              <a:rPr lang="ja-JP" altLang="en-US"/>
              <a:t>利用する</a:t>
            </a:r>
            <a:r>
              <a:rPr lang="en-US" altLang="ja-JP" dirty="0"/>
              <a:t> SNS </a:t>
            </a:r>
            <a:r>
              <a:rPr lang="ja-JP" altLang="en-US"/>
              <a:t>データセット</a:t>
            </a:r>
          </a:p>
        </p:txBody>
      </p:sp>
      <p:sp>
        <p:nvSpPr>
          <p:cNvPr id="2" name="正方形/長方形 1">
            <a:extLst>
              <a:ext uri="{FF2B5EF4-FFF2-40B4-BE49-F238E27FC236}">
                <a16:creationId xmlns:a16="http://schemas.microsoft.com/office/drawing/2014/main" id="{AAA186E5-F345-E24B-AC81-607F051705D7}"/>
              </a:ext>
            </a:extLst>
          </p:cNvPr>
          <p:cNvSpPr/>
          <p:nvPr/>
        </p:nvSpPr>
        <p:spPr>
          <a:xfrm>
            <a:off x="706475" y="6243246"/>
            <a:ext cx="5273201" cy="369332"/>
          </a:xfrm>
          <a:prstGeom prst="rect">
            <a:avLst/>
          </a:prstGeom>
        </p:spPr>
        <p:txBody>
          <a:bodyPr wrap="square">
            <a:spAutoFit/>
          </a:bodyPr>
          <a:lstStyle/>
          <a:p>
            <a:r>
              <a:rPr lang="en-US" altLang="ja-JP" dirty="0">
                <a:solidFill>
                  <a:schemeClr val="tx2"/>
                </a:solidFill>
                <a:ea typeface="Meiryo" panose="020B0604030504040204" pitchFamily="34" charset="-128"/>
              </a:rPr>
              <a:t>※ 2016/07/01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から</a:t>
            </a:r>
            <a:r>
              <a:rPr lang="en-US" altLang="ja-JP" dirty="0">
                <a:solidFill>
                  <a:schemeClr val="tx2"/>
                </a:solidFill>
                <a:latin typeface="Meiryo" panose="020B0604030504040204" pitchFamily="34" charset="-128"/>
                <a:ea typeface="Meiryo" panose="020B0604030504040204" pitchFamily="34" charset="-128"/>
              </a:rPr>
              <a:t> </a:t>
            </a:r>
            <a:r>
              <a:rPr lang="en-US" altLang="ja-JP" dirty="0">
                <a:solidFill>
                  <a:schemeClr val="tx2"/>
                </a:solidFill>
                <a:ea typeface="Meiryo" panose="020B0604030504040204" pitchFamily="34" charset="-128"/>
              </a:rPr>
              <a:t>2017/07/31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のデータを利用</a:t>
            </a:r>
            <a:endParaRPr lang="en-US" altLang="ja-JP" b="1" dirty="0">
              <a:solidFill>
                <a:schemeClr val="tx2"/>
              </a:solidFill>
              <a:latin typeface="Meiryo" panose="020B0604030504040204" pitchFamily="34" charset="-128"/>
              <a:ea typeface="Meiryo" panose="020B0604030504040204" pitchFamily="34" charset="-128"/>
            </a:endParaRPr>
          </a:p>
        </p:txBody>
      </p:sp>
      <p:graphicFrame>
        <p:nvGraphicFramePr>
          <p:cNvPr id="5" name="表 4">
            <a:extLst>
              <a:ext uri="{FF2B5EF4-FFF2-40B4-BE49-F238E27FC236}">
                <a16:creationId xmlns:a16="http://schemas.microsoft.com/office/drawing/2014/main" id="{B9153C51-07F0-604D-9EFB-7D134357B4D2}"/>
              </a:ext>
            </a:extLst>
          </p:cNvPr>
          <p:cNvGraphicFramePr>
            <a:graphicFrameLocks noGrp="1"/>
          </p:cNvGraphicFramePr>
          <p:nvPr>
            <p:extLst>
              <p:ext uri="{D42A27DB-BD31-4B8C-83A1-F6EECF244321}">
                <p14:modId xmlns:p14="http://schemas.microsoft.com/office/powerpoint/2010/main" val="823021347"/>
              </p:ext>
            </p:extLst>
          </p:nvPr>
        </p:nvGraphicFramePr>
        <p:xfrm>
          <a:off x="941293" y="1608268"/>
          <a:ext cx="7974106" cy="1188720"/>
        </p:xfrm>
        <a:graphic>
          <a:graphicData uri="http://schemas.openxmlformats.org/drawingml/2006/table">
            <a:tbl>
              <a:tblPr firstRow="1" bandRow="1">
                <a:tableStyleId>{5C22544A-7EE6-4342-B048-85BDC9FD1C3A}</a:tableStyleId>
              </a:tblPr>
              <a:tblGrid>
                <a:gridCol w="2245660">
                  <a:extLst>
                    <a:ext uri="{9D8B030D-6E8A-4147-A177-3AD203B41FA5}">
                      <a16:colId xmlns:a16="http://schemas.microsoft.com/office/drawing/2014/main" val="1266716113"/>
                    </a:ext>
                  </a:extLst>
                </a:gridCol>
                <a:gridCol w="5728446">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a:t>Twitter</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140 </a:t>
                      </a:r>
                      <a:r>
                        <a:rPr lang="ja-JP" altLang="en-US" sz="2000">
                          <a:latin typeface="Meiryo" panose="020B0604030504040204" pitchFamily="34" charset="-128"/>
                          <a:ea typeface="Meiryo" panose="020B0604030504040204" pitchFamily="34" charset="-128"/>
                        </a:rPr>
                        <a:t>字以内の短い記事を投稿し合うサイト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Reddit</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ニュース記事</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画像やテキストの投稿サイト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bl>
          </a:graphicData>
        </a:graphic>
      </p:graphicFrame>
      <p:graphicFrame>
        <p:nvGraphicFramePr>
          <p:cNvPr id="11" name="表 10">
            <a:extLst>
              <a:ext uri="{FF2B5EF4-FFF2-40B4-BE49-F238E27FC236}">
                <a16:creationId xmlns:a16="http://schemas.microsoft.com/office/drawing/2014/main" id="{AC776F23-413D-724C-8774-AB7466D37D21}"/>
              </a:ext>
            </a:extLst>
          </p:cNvPr>
          <p:cNvGraphicFramePr>
            <a:graphicFrameLocks noGrp="1"/>
          </p:cNvGraphicFramePr>
          <p:nvPr>
            <p:extLst>
              <p:ext uri="{D42A27DB-BD31-4B8C-83A1-F6EECF244321}">
                <p14:modId xmlns:p14="http://schemas.microsoft.com/office/powerpoint/2010/main" val="4241444052"/>
              </p:ext>
            </p:extLst>
          </p:nvPr>
        </p:nvGraphicFramePr>
        <p:xfrm>
          <a:off x="941294" y="3426308"/>
          <a:ext cx="7974106" cy="1584960"/>
        </p:xfrm>
        <a:graphic>
          <a:graphicData uri="http://schemas.openxmlformats.org/drawingml/2006/table">
            <a:tbl>
              <a:tblPr firstRow="1" bandRow="1">
                <a:tableStyleId>{5C22544A-7EE6-4342-B048-85BDC9FD1C3A}</a:tableStyleId>
              </a:tblPr>
              <a:tblGrid>
                <a:gridCol w="2245659">
                  <a:extLst>
                    <a:ext uri="{9D8B030D-6E8A-4147-A177-3AD203B41FA5}">
                      <a16:colId xmlns:a16="http://schemas.microsoft.com/office/drawing/2014/main" val="1266716113"/>
                    </a:ext>
                  </a:extLst>
                </a:gridCol>
                <a:gridCol w="5728447">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err="1"/>
                        <a:t>The_Donald</a:t>
                      </a:r>
                      <a:r>
                        <a:rPr kumimoji="1" lang="en-US" altLang="ja-JP" sz="2000" dirty="0"/>
                        <a:t> (T_D)</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Reddit </a:t>
                      </a:r>
                      <a:r>
                        <a:rPr lang="ja-JP" altLang="en-US" sz="2000">
                          <a:latin typeface="Meiryo" panose="020B0604030504040204" pitchFamily="34" charset="-128"/>
                          <a:ea typeface="Meiryo" panose="020B0604030504040204" pitchFamily="34" charset="-128"/>
                        </a:rPr>
                        <a:t>のトランプについてのチャンネル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/pol/</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匿名の掲示板</a:t>
                      </a:r>
                      <a:r>
                        <a:rPr lang="en-US" altLang="ja-JP" sz="2000" dirty="0">
                          <a:latin typeface="Meiryo" panose="020B0604030504040204" pitchFamily="34" charset="-128"/>
                          <a:ea typeface="Meiryo" panose="020B0604030504040204" pitchFamily="34" charset="-128"/>
                        </a:rPr>
                        <a:t> </a:t>
                      </a:r>
                      <a:r>
                        <a:rPr lang="en-US" altLang="ja-JP" sz="2000" dirty="0"/>
                        <a:t>4chan </a:t>
                      </a:r>
                      <a:r>
                        <a:rPr lang="ja-JP" altLang="en-US" sz="2000">
                          <a:latin typeface="Meiryo" panose="020B0604030504040204" pitchFamily="34" charset="-128"/>
                          <a:ea typeface="Meiryo" panose="020B0604030504040204" pitchFamily="34" charset="-128"/>
                        </a:rPr>
                        <a:t>の政治チャンネル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r h="370840">
                <a:tc>
                  <a:txBody>
                    <a:bodyPr/>
                    <a:lstStyle/>
                    <a:p>
                      <a:r>
                        <a:rPr kumimoji="1" lang="en-US" altLang="ja-JP" sz="2000" dirty="0"/>
                        <a:t>Gab</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ほぼ規制がない</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言論の自由を尊重するサイト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1427887912"/>
                  </a:ext>
                </a:extLst>
              </a:tr>
            </a:tbl>
          </a:graphicData>
        </a:graphic>
      </p:graphicFrame>
    </p:spTree>
    <p:extLst>
      <p:ext uri="{BB962C8B-B14F-4D97-AF65-F5344CB8AC3E}">
        <p14:creationId xmlns:p14="http://schemas.microsoft.com/office/powerpoint/2010/main" val="3348866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020050" cy="3940067"/>
          </a:xfrm>
        </p:spPr>
        <p:txBody>
          <a:bodyPr>
            <a:normAutofit/>
          </a:bodyPr>
          <a:lstStyle/>
          <a:p>
            <a:r>
              <a:rPr lang="en-US" altLang="ja-JP" b="1" dirty="0">
                <a:solidFill>
                  <a:schemeClr val="accent2"/>
                </a:solidFill>
              </a:rPr>
              <a:t> </a:t>
            </a:r>
            <a:r>
              <a:rPr lang="en-US" altLang="ja-JP" b="1" dirty="0">
                <a:solidFill>
                  <a:schemeClr val="accent1"/>
                </a:solidFill>
              </a:rPr>
              <a:t>Know Your Meme (KYM)</a:t>
            </a:r>
          </a:p>
          <a:p>
            <a:pPr lvl="1"/>
            <a:r>
              <a:rPr lang="ja-JP" altLang="en-US" b="1" dirty="0"/>
              <a:t>ミームの辞書をまとめたクラウドソーシングサービス</a:t>
            </a:r>
            <a:endParaRPr lang="en-US" altLang="ja-JP" b="1" dirty="0"/>
          </a:p>
          <a:p>
            <a:pPr lvl="1"/>
            <a:r>
              <a:rPr lang="ja-JP" altLang="en-US" dirty="0"/>
              <a:t>ミームに対して役立つメタデータ</a:t>
            </a:r>
            <a:r>
              <a:rPr lang="ja-JP" altLang="en-US"/>
              <a:t>を供給</a:t>
            </a:r>
            <a:endParaRPr lang="en-US" altLang="ja-JP" dirty="0"/>
          </a:p>
          <a:p>
            <a:pPr lvl="2"/>
            <a:r>
              <a:rPr kumimoji="1" lang="ja-JP" altLang="en-US" dirty="0"/>
              <a:t>キーワードタグ</a:t>
            </a:r>
            <a:endParaRPr kumimoji="1" lang="en-US" altLang="ja-JP" dirty="0"/>
          </a:p>
          <a:p>
            <a:pPr lvl="2"/>
            <a:r>
              <a:rPr kumimoji="1" lang="ja-JP" altLang="en-US" dirty="0"/>
              <a:t>説明</a:t>
            </a:r>
            <a:endParaRPr kumimoji="1" lang="en-US" altLang="ja-JP" dirty="0"/>
          </a:p>
          <a:p>
            <a:pPr lvl="2"/>
            <a:r>
              <a:rPr lang="ja-JP" altLang="en-US" dirty="0"/>
              <a:t>例</a:t>
            </a:r>
            <a:endParaRPr lang="en-US" altLang="ja-JP" dirty="0"/>
          </a:p>
          <a:p>
            <a:pPr lvl="2"/>
            <a:r>
              <a:rPr kumimoji="1" lang="ja-JP" altLang="en-US" dirty="0"/>
              <a:t>イメージギャラリー</a:t>
            </a:r>
            <a:endParaRPr kumimoji="1" lang="en-US" altLang="ja-JP" dirty="0"/>
          </a:p>
          <a:p>
            <a:pPr lvl="1"/>
            <a:endParaRPr kumimoji="1" lang="en-US" altLang="ja-JP" dirty="0"/>
          </a:p>
          <a:p>
            <a:endParaRPr kumimoji="1" lang="ja-JP" altLang="en-US" dirty="0"/>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5</a:t>
            </a:fld>
            <a:endParaRPr kumimoji="1" lang="ja-JP" altLang="en-US"/>
          </a:p>
        </p:txBody>
      </p:sp>
      <mc:AlternateContent xmlns:mc="http://schemas.openxmlformats.org/markup-compatibility/2006" xmlns:a14="http://schemas.microsoft.com/office/drawing/2010/main">
        <mc:Choice Requires="a14">
          <p:graphicFrame>
            <p:nvGraphicFramePr>
              <p:cNvPr id="6" name="表 5"/>
              <p:cNvGraphicFramePr>
                <a:graphicFrameLocks noGrp="1"/>
              </p:cNvGraphicFramePr>
              <p:nvPr>
                <p:extLst>
                  <p:ext uri="{D42A27DB-BD31-4B8C-83A1-F6EECF244321}">
                    <p14:modId xmlns:p14="http://schemas.microsoft.com/office/powerpoint/2010/main" val="1954410910"/>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3981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3981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4.8×</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1"/>
                      </a:ext>
                    </a:extLst>
                  </a:tr>
                  <a:tr h="43981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6.2×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1.3×</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9.6×</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2"/>
                      </a:ext>
                    </a:extLst>
                  </a:tr>
                  <a:tr h="43981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6</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7.1×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3"/>
                      </a:ext>
                    </a:extLst>
                  </a:tr>
                </a:tbl>
              </a:graphicData>
            </a:graphic>
          </p:graphicFrame>
        </mc:Choice>
        <mc:Fallback xmlns="">
          <p:graphicFrame>
            <p:nvGraphicFramePr>
              <p:cNvPr id="6" name="表 5"/>
              <p:cNvGraphicFramePr>
                <a:graphicFrameLocks noGrp="1"/>
              </p:cNvGraphicFramePr>
              <p:nvPr>
                <p:extLst>
                  <p:ext uri="{D42A27DB-BD31-4B8C-83A1-F6EECF244321}">
                    <p14:modId xmlns:p14="http://schemas.microsoft.com/office/powerpoint/2010/main" val="1954410910"/>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4523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4523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endParaRPr lang="ja-JP"/>
                        </a:p>
                      </a:txBody>
                      <a:tcPr marL="109954" marR="109954" marT="54977" marB="54977">
                        <a:blipFill>
                          <a:blip r:embed="rId3"/>
                          <a:stretch>
                            <a:fillRect l="-154902" t="-102778" r="-402941" b="-219444"/>
                          </a:stretch>
                        </a:blipFill>
                      </a:tcPr>
                    </a:tc>
                    <a:tc>
                      <a:txBody>
                        <a:bodyPr/>
                        <a:lstStyle/>
                        <a:p>
                          <a:endParaRPr lang="ja-JP"/>
                        </a:p>
                      </a:txBody>
                      <a:tcPr marL="109954" marR="109954" marT="54977" marB="54977">
                        <a:blipFill>
                          <a:blip r:embed="rId3"/>
                          <a:stretch>
                            <a:fillRect l="-254902" t="-102778" r="-302941" b="-219444"/>
                          </a:stretch>
                        </a:blipFill>
                      </a:tcPr>
                    </a:tc>
                    <a:tc>
                      <a:txBody>
                        <a:bodyPr/>
                        <a:lstStyle/>
                        <a:p>
                          <a:endParaRPr lang="ja-JP"/>
                        </a:p>
                      </a:txBody>
                      <a:tcPr marL="109954" marR="109954" marT="54977" marB="54977">
                        <a:blipFill>
                          <a:blip r:embed="rId3"/>
                          <a:stretch>
                            <a:fillRect l="-351456" t="-102778" r="-200000" b="-219444"/>
                          </a:stretch>
                        </a:blipFill>
                      </a:tcPr>
                    </a:tc>
                    <a:tc>
                      <a:txBody>
                        <a:bodyPr/>
                        <a:lstStyle/>
                        <a:p>
                          <a:endParaRPr lang="ja-JP"/>
                        </a:p>
                      </a:txBody>
                      <a:tcPr marL="109954" marR="109954" marT="54977" marB="54977">
                        <a:blipFill>
                          <a:blip r:embed="rId3"/>
                          <a:stretch>
                            <a:fillRect l="-455882" t="-102778" r="-101961" b="-219444"/>
                          </a:stretch>
                        </a:blipFill>
                      </a:tcPr>
                    </a:tc>
                    <a:tc>
                      <a:txBody>
                        <a:bodyPr/>
                        <a:lstStyle/>
                        <a:p>
                          <a:endParaRPr lang="ja-JP"/>
                        </a:p>
                      </a:txBody>
                      <a:tcPr marL="109954" marR="109954" marT="54977" marB="54977">
                        <a:blipFill>
                          <a:blip r:embed="rId3"/>
                          <a:stretch>
                            <a:fillRect l="-550485" t="-102778" r="-971" b="-219444"/>
                          </a:stretch>
                        </a:blipFill>
                      </a:tcPr>
                    </a:tc>
                    <a:extLst>
                      <a:ext uri="{0D108BD9-81ED-4DB2-BD59-A6C34878D82A}">
                        <a16:rowId xmlns:a16="http://schemas.microsoft.com/office/drawing/2014/main" val="10001"/>
                      </a:ext>
                    </a:extLst>
                  </a:tr>
                  <a:tr h="44904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endParaRPr lang="ja-JP"/>
                        </a:p>
                      </a:txBody>
                      <a:tcPr marL="109954" marR="109954" marT="54977" marB="54977">
                        <a:blipFill>
                          <a:blip r:embed="rId3"/>
                          <a:stretch>
                            <a:fillRect l="-154902" t="-208571" r="-402941" b="-125714"/>
                          </a:stretch>
                        </a:blipFill>
                      </a:tcPr>
                    </a:tc>
                    <a:tc>
                      <a:txBody>
                        <a:bodyPr/>
                        <a:lstStyle/>
                        <a:p>
                          <a:endParaRPr lang="ja-JP"/>
                        </a:p>
                      </a:txBody>
                      <a:tcPr marL="109954" marR="109954" marT="54977" marB="54977">
                        <a:blipFill>
                          <a:blip r:embed="rId3"/>
                          <a:stretch>
                            <a:fillRect l="-254902" t="-208571" r="-302941" b="-125714"/>
                          </a:stretch>
                        </a:blipFill>
                      </a:tcPr>
                    </a:tc>
                    <a:tc>
                      <a:txBody>
                        <a:bodyPr/>
                        <a:lstStyle/>
                        <a:p>
                          <a:endParaRPr lang="ja-JP"/>
                        </a:p>
                      </a:txBody>
                      <a:tcPr marL="109954" marR="109954" marT="54977" marB="54977">
                        <a:blipFill>
                          <a:blip r:embed="rId3"/>
                          <a:stretch>
                            <a:fillRect l="-351456" t="-208571" r="-200000" b="-125714"/>
                          </a:stretch>
                        </a:blipFill>
                      </a:tcPr>
                    </a:tc>
                    <a:tc>
                      <a:txBody>
                        <a:bodyPr/>
                        <a:lstStyle/>
                        <a:p>
                          <a:endParaRPr lang="ja-JP"/>
                        </a:p>
                      </a:txBody>
                      <a:tcPr marL="109954" marR="109954" marT="54977" marB="54977">
                        <a:blipFill>
                          <a:blip r:embed="rId3"/>
                          <a:stretch>
                            <a:fillRect l="-455882" t="-208571" r="-101961" b="-125714"/>
                          </a:stretch>
                        </a:blipFill>
                      </a:tcPr>
                    </a:tc>
                    <a:tc>
                      <a:txBody>
                        <a:bodyPr/>
                        <a:lstStyle/>
                        <a:p>
                          <a:endParaRPr lang="ja-JP"/>
                        </a:p>
                      </a:txBody>
                      <a:tcPr marL="109954" marR="109954" marT="54977" marB="54977">
                        <a:blipFill>
                          <a:blip r:embed="rId3"/>
                          <a:stretch>
                            <a:fillRect l="-550485" t="-208571" r="-971" b="-125714"/>
                          </a:stretch>
                        </a:blipFill>
                      </a:tcPr>
                    </a:tc>
                    <a:extLst>
                      <a:ext uri="{0D108BD9-81ED-4DB2-BD59-A6C34878D82A}">
                        <a16:rowId xmlns:a16="http://schemas.microsoft.com/office/drawing/2014/main" val="10002"/>
                      </a:ext>
                    </a:extLst>
                  </a:tr>
                  <a:tr h="44904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endParaRPr lang="ja-JP"/>
                        </a:p>
                      </a:txBody>
                      <a:tcPr marL="109954" marR="109954" marT="54977" marB="54977">
                        <a:blipFill>
                          <a:blip r:embed="rId3"/>
                          <a:stretch>
                            <a:fillRect l="-154902" t="-300000" r="-402941" b="-22222"/>
                          </a:stretch>
                        </a:blipFill>
                      </a:tcPr>
                    </a:tc>
                    <a:tc>
                      <a:txBody>
                        <a:bodyPr/>
                        <a:lstStyle/>
                        <a:p>
                          <a:endParaRPr lang="ja-JP"/>
                        </a:p>
                      </a:txBody>
                      <a:tcPr marL="109954" marR="109954" marT="54977" marB="54977">
                        <a:blipFill>
                          <a:blip r:embed="rId3"/>
                          <a:stretch>
                            <a:fillRect l="-254902" t="-300000" r="-302941" b="-22222"/>
                          </a:stretch>
                        </a:blipFill>
                      </a:tcPr>
                    </a:tc>
                    <a:tc>
                      <a:txBody>
                        <a:bodyPr/>
                        <a:lstStyle/>
                        <a:p>
                          <a:endParaRPr lang="ja-JP"/>
                        </a:p>
                      </a:txBody>
                      <a:tcPr marL="109954" marR="109954" marT="54977" marB="54977">
                        <a:blipFill>
                          <a:blip r:embed="rId3"/>
                          <a:stretch>
                            <a:fillRect l="-351456" t="-300000" r="-200000" b="-22222"/>
                          </a:stretch>
                        </a:blipFill>
                      </a:tcPr>
                    </a:tc>
                    <a:tc>
                      <a:txBody>
                        <a:bodyPr/>
                        <a:lstStyle/>
                        <a:p>
                          <a:endParaRPr lang="ja-JP"/>
                        </a:p>
                      </a:txBody>
                      <a:tcPr marL="109954" marR="109954" marT="54977" marB="54977">
                        <a:blipFill>
                          <a:blip r:embed="rId3"/>
                          <a:stretch>
                            <a:fillRect l="-455882" t="-300000" r="-101961" b="-22222"/>
                          </a:stretch>
                        </a:blipFill>
                      </a:tcPr>
                    </a:tc>
                    <a:tc>
                      <a:txBody>
                        <a:bodyPr/>
                        <a:lstStyle/>
                        <a:p>
                          <a:endParaRPr lang="ja-JP"/>
                        </a:p>
                      </a:txBody>
                      <a:tcPr marL="109954" marR="109954" marT="54977" marB="54977">
                        <a:blipFill>
                          <a:blip r:embed="rId3"/>
                          <a:stretch>
                            <a:fillRect l="-550485" t="-300000" r="-971" b="-22222"/>
                          </a:stretch>
                        </a:blipFill>
                      </a:tcPr>
                    </a:tc>
                    <a:extLst>
                      <a:ext uri="{0D108BD9-81ED-4DB2-BD59-A6C34878D82A}">
                        <a16:rowId xmlns:a16="http://schemas.microsoft.com/office/drawing/2014/main" val="10003"/>
                      </a:ext>
                    </a:extLst>
                  </a:tr>
                </a:tbl>
              </a:graphicData>
            </a:graphic>
          </p:graphicFrame>
        </mc:Fallback>
      </mc:AlternateContent>
      <p:sp>
        <p:nvSpPr>
          <p:cNvPr id="7" name="タイトル 6">
            <a:extLst>
              <a:ext uri="{FF2B5EF4-FFF2-40B4-BE49-F238E27FC236}">
                <a16:creationId xmlns:a16="http://schemas.microsoft.com/office/drawing/2014/main" id="{F48E1592-8F51-0B4C-87B7-70848937D587}"/>
              </a:ext>
            </a:extLst>
          </p:cNvPr>
          <p:cNvSpPr>
            <a:spLocks noGrp="1"/>
          </p:cNvSpPr>
          <p:nvPr>
            <p:ph type="title"/>
          </p:nvPr>
        </p:nvSpPr>
        <p:spPr>
          <a:xfrm>
            <a:off x="613774" y="142876"/>
            <a:ext cx="8200441" cy="883163"/>
          </a:xfrm>
        </p:spPr>
        <p:txBody>
          <a:bodyPr/>
          <a:lstStyle/>
          <a:p>
            <a:r>
              <a:rPr lang="ja-JP" altLang="en-US"/>
              <a:t>ミームのまとめサイト</a:t>
            </a:r>
            <a:r>
              <a:rPr lang="en-US" altLang="ja-JP" dirty="0"/>
              <a:t> (</a:t>
            </a:r>
            <a:r>
              <a:rPr lang="ja-JP" altLang="en-US"/>
              <a:t>キュレーションサービス</a:t>
            </a:r>
            <a:r>
              <a:rPr lang="en-US" altLang="ja-JP" dirty="0"/>
              <a:t>)</a:t>
            </a:r>
            <a:endParaRPr lang="ja-JP" altLang="en-US"/>
          </a:p>
        </p:txBody>
      </p:sp>
      <p:sp>
        <p:nvSpPr>
          <p:cNvPr id="5" name="正方形/長方形 4">
            <a:extLst>
              <a:ext uri="{FF2B5EF4-FFF2-40B4-BE49-F238E27FC236}">
                <a16:creationId xmlns:a16="http://schemas.microsoft.com/office/drawing/2014/main" id="{39A648A7-A984-6248-972F-AD97C670BA2C}"/>
              </a:ext>
            </a:extLst>
          </p:cNvPr>
          <p:cNvSpPr/>
          <p:nvPr/>
        </p:nvSpPr>
        <p:spPr>
          <a:xfrm>
            <a:off x="1294280" y="4103771"/>
            <a:ext cx="7260771" cy="400110"/>
          </a:xfrm>
          <a:prstGeom prst="rect">
            <a:avLst/>
          </a:prstGeom>
          <a:ln w="25400">
            <a:noFill/>
          </a:ln>
        </p:spPr>
        <p:txBody>
          <a:bodyPr wrap="square">
            <a:spAutoFit/>
          </a:bodyPr>
          <a:lstStyle/>
          <a:p>
            <a:pPr algn="ctr"/>
            <a:r>
              <a:rPr lang="ja-JP" altLang="en-US" sz="2000">
                <a:solidFill>
                  <a:schemeClr val="tx2"/>
                </a:solidFill>
              </a:rPr>
              <a:t>データセットごとの投稿数</a:t>
            </a:r>
            <a:endParaRPr lang="en-US" altLang="ja-JP" sz="2000" dirty="0">
              <a:solidFill>
                <a:schemeClr val="tx2"/>
              </a:solidFill>
            </a:endParaRPr>
          </a:p>
        </p:txBody>
      </p:sp>
      <p:sp>
        <p:nvSpPr>
          <p:cNvPr id="8" name="左中かっこ 7">
            <a:extLst>
              <a:ext uri="{FF2B5EF4-FFF2-40B4-BE49-F238E27FC236}">
                <a16:creationId xmlns:a16="http://schemas.microsoft.com/office/drawing/2014/main" id="{2B28021B-F7D3-1F44-ACDD-F2BD96255BF4}"/>
              </a:ext>
            </a:extLst>
          </p:cNvPr>
          <p:cNvSpPr/>
          <p:nvPr/>
        </p:nvSpPr>
        <p:spPr>
          <a:xfrm rot="5400000">
            <a:off x="6193081" y="3569803"/>
            <a:ext cx="165046" cy="25288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3BF6BAEC-4929-CA45-B626-E0AD460CFBA7}"/>
              </a:ext>
            </a:extLst>
          </p:cNvPr>
          <p:cNvSpPr/>
          <p:nvPr/>
        </p:nvSpPr>
        <p:spPr>
          <a:xfrm>
            <a:off x="5854922" y="442824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10" name="正方形/長方形 9">
            <a:extLst>
              <a:ext uri="{FF2B5EF4-FFF2-40B4-BE49-F238E27FC236}">
                <a16:creationId xmlns:a16="http://schemas.microsoft.com/office/drawing/2014/main" id="{B2BA9A49-AD59-DC4A-8757-FBB07DBED36E}"/>
              </a:ext>
            </a:extLst>
          </p:cNvPr>
          <p:cNvSpPr/>
          <p:nvPr/>
        </p:nvSpPr>
        <p:spPr>
          <a:xfrm>
            <a:off x="3039581" y="441325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sp>
        <p:nvSpPr>
          <p:cNvPr id="11" name="左中かっこ 10">
            <a:extLst>
              <a:ext uri="{FF2B5EF4-FFF2-40B4-BE49-F238E27FC236}">
                <a16:creationId xmlns:a16="http://schemas.microsoft.com/office/drawing/2014/main" id="{F56366F4-AAF3-5648-B9DF-E4CE9ADB9279}"/>
              </a:ext>
            </a:extLst>
          </p:cNvPr>
          <p:cNvSpPr/>
          <p:nvPr/>
        </p:nvSpPr>
        <p:spPr>
          <a:xfrm rot="5400000">
            <a:off x="3617271" y="3557311"/>
            <a:ext cx="165046" cy="25288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1532878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図表 7">
            <a:extLst>
              <a:ext uri="{FF2B5EF4-FFF2-40B4-BE49-F238E27FC236}">
                <a16:creationId xmlns:a16="http://schemas.microsoft.com/office/drawing/2014/main" id="{C63B4EE2-24AF-CC43-B228-002FC01E183C}"/>
              </a:ext>
            </a:extLst>
          </p:cNvPr>
          <p:cNvGraphicFramePr/>
          <p:nvPr>
            <p:extLst>
              <p:ext uri="{D42A27DB-BD31-4B8C-83A1-F6EECF244321}">
                <p14:modId xmlns:p14="http://schemas.microsoft.com/office/powerpoint/2010/main" val="3706133113"/>
              </p:ext>
            </p:extLst>
          </p:nvPr>
        </p:nvGraphicFramePr>
        <p:xfrm>
          <a:off x="650211" y="1032933"/>
          <a:ext cx="3994703" cy="471074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コンテンツ プレースホルダー 1">
            <a:extLst>
              <a:ext uri="{FF2B5EF4-FFF2-40B4-BE49-F238E27FC236}">
                <a16:creationId xmlns:a16="http://schemas.microsoft.com/office/drawing/2014/main" id="{2A211872-33E4-E947-9AC8-88B83307813E}"/>
              </a:ext>
            </a:extLst>
          </p:cNvPr>
          <p:cNvSpPr>
            <a:spLocks noGrp="1"/>
          </p:cNvSpPr>
          <p:nvPr>
            <p:ph idx="1"/>
          </p:nvPr>
        </p:nvSpPr>
        <p:spPr>
          <a:xfrm>
            <a:off x="4728701" y="1032933"/>
            <a:ext cx="4415299" cy="5203514"/>
          </a:xfrm>
        </p:spPr>
        <p:txBody>
          <a:bodyPr>
            <a:normAutofit/>
          </a:bodyPr>
          <a:lstStyle/>
          <a:p>
            <a:pPr marL="457200" indent="-457200">
              <a:buFont typeface="+mj-lt"/>
              <a:buAutoNum type="arabicPeriod"/>
            </a:pPr>
            <a:r>
              <a:rPr lang="en-US" altLang="ja-JP" dirty="0"/>
              <a:t>64 bit </a:t>
            </a:r>
            <a:r>
              <a:rPr lang="ja-JP" altLang="en-US"/>
              <a:t>ハッシュ値を利用</a:t>
            </a:r>
            <a:endParaRPr lang="en-US" altLang="ja-JP" dirty="0"/>
          </a:p>
          <a:p>
            <a:pPr lvl="1"/>
            <a:r>
              <a:rPr lang="ja-JP" altLang="en-US"/>
              <a:t>似た画像は</a:t>
            </a:r>
            <a:r>
              <a:rPr kumimoji="1" lang="ja-JP" altLang="en-US"/>
              <a:t>近い値を保持</a:t>
            </a:r>
            <a:endParaRPr lang="en-US" altLang="ja-JP" dirty="0"/>
          </a:p>
          <a:p>
            <a:pPr marL="457200" indent="-457200">
              <a:buFont typeface="+mj-lt"/>
              <a:buAutoNum type="arabicPeriod"/>
            </a:pPr>
            <a:r>
              <a:rPr lang="ja-JP" altLang="en-US"/>
              <a:t>ハミング距離準拠の</a:t>
            </a:r>
            <a:br>
              <a:rPr lang="en-US" altLang="ja-JP" dirty="0"/>
            </a:br>
            <a:r>
              <a:rPr lang="ja-JP" altLang="en-US"/>
              <a:t>アルゴリズムを利用</a:t>
            </a:r>
            <a:endParaRPr lang="en-US" altLang="ja-JP" dirty="0"/>
          </a:p>
          <a:p>
            <a:pPr marL="457200" indent="-457200">
              <a:buFont typeface="+mj-lt"/>
              <a:buAutoNum type="arabicPeriod"/>
            </a:pPr>
            <a:r>
              <a:rPr lang="en-US" altLang="ja-JP" dirty="0"/>
              <a:t>Medoid : </a:t>
            </a:r>
            <a:r>
              <a:rPr lang="ja-JP" altLang="en-US"/>
              <a:t>クラスタ内の</a:t>
            </a:r>
            <a:br>
              <a:rPr lang="en-US" altLang="ja-JP" dirty="0"/>
            </a:br>
            <a:r>
              <a:rPr lang="ja-JP" altLang="en-US"/>
              <a:t>自身以外の画像との距離の</a:t>
            </a:r>
            <a:br>
              <a:rPr lang="en-US" altLang="ja-JP" dirty="0"/>
            </a:br>
            <a:r>
              <a:rPr lang="ja-JP" altLang="en-US"/>
              <a:t>総和が最小となる画像</a:t>
            </a:r>
            <a:endParaRPr lang="en-US" altLang="ja-JP" dirty="0"/>
          </a:p>
          <a:p>
            <a:pPr marL="457200" indent="-457200">
              <a:buFont typeface="+mj-lt"/>
              <a:buAutoNum type="arabicPeriod"/>
            </a:pPr>
            <a:r>
              <a:rPr lang="ja-JP" altLang="en-US"/>
              <a:t>ハッシュ化した</a:t>
            </a:r>
            <a:br>
              <a:rPr lang="en-US" altLang="ja-JP" dirty="0"/>
            </a:br>
            <a:r>
              <a:rPr lang="en-US" altLang="ja-JP" dirty="0"/>
              <a:t>KYM</a:t>
            </a:r>
            <a:r>
              <a:rPr lang="ja-JP" altLang="en-US"/>
              <a:t> データを利用</a:t>
            </a:r>
            <a:endParaRPr lang="en-US" altLang="ja-JP" dirty="0"/>
          </a:p>
          <a:p>
            <a:pPr marL="457200" indent="-457200">
              <a:buFont typeface="+mj-lt"/>
              <a:buAutoNum type="arabicPeriod"/>
            </a:pPr>
            <a:r>
              <a:rPr lang="ja-JP" altLang="en-US"/>
              <a:t>ハッシュ化した</a:t>
            </a:r>
            <a:br>
              <a:rPr lang="en-US" altLang="ja-JP" dirty="0"/>
            </a:br>
            <a:r>
              <a:rPr lang="ja-JP" altLang="en-US"/>
              <a:t>全てのデータを利用</a:t>
            </a:r>
            <a:endParaRPr lang="en-US" altLang="ja-JP" dirty="0"/>
          </a:p>
        </p:txBody>
      </p:sp>
      <p:sp>
        <p:nvSpPr>
          <p:cNvPr id="4" name="タイトル 3">
            <a:extLst>
              <a:ext uri="{FF2B5EF4-FFF2-40B4-BE49-F238E27FC236}">
                <a16:creationId xmlns:a16="http://schemas.microsoft.com/office/drawing/2014/main" id="{C7B36702-FDBB-9C4B-940F-0573795795BC}"/>
              </a:ext>
            </a:extLst>
          </p:cNvPr>
          <p:cNvSpPr>
            <a:spLocks noGrp="1"/>
          </p:cNvSpPr>
          <p:nvPr>
            <p:ph type="title"/>
          </p:nvPr>
        </p:nvSpPr>
        <p:spPr/>
        <p:txBody>
          <a:bodyPr/>
          <a:lstStyle/>
          <a:p>
            <a:r>
              <a:rPr kumimoji="1" lang="ja-JP" altLang="en-US"/>
              <a:t>提案手法</a:t>
            </a:r>
            <a:r>
              <a:rPr kumimoji="1" lang="en-US" altLang="ja-JP" dirty="0"/>
              <a:t> 1</a:t>
            </a:r>
            <a:r>
              <a:rPr lang="ja-JP" altLang="en-US"/>
              <a:t>｜複数</a:t>
            </a:r>
            <a:r>
              <a:rPr lang="en-US" altLang="ja-JP" dirty="0"/>
              <a:t> SNS </a:t>
            </a:r>
            <a:r>
              <a:rPr lang="ja-JP" altLang="en-US"/>
              <a:t>のミームを意味付け</a:t>
            </a:r>
            <a:endParaRPr kumimoji="1" lang="ja-JP" altLang="en-US"/>
          </a:p>
        </p:txBody>
      </p:sp>
      <p:sp>
        <p:nvSpPr>
          <p:cNvPr id="6" name="スライド番号プレースホルダー 2">
            <a:extLst>
              <a:ext uri="{FF2B5EF4-FFF2-40B4-BE49-F238E27FC236}">
                <a16:creationId xmlns:a16="http://schemas.microsoft.com/office/drawing/2014/main" id="{7D575BE7-73E5-1D44-A7F7-5B178E78C3E5}"/>
              </a:ext>
            </a:extLst>
          </p:cNvPr>
          <p:cNvSpPr txBox="1">
            <a:spLocks/>
          </p:cNvSpPr>
          <p:nvPr/>
        </p:nvSpPr>
        <p:spPr>
          <a:xfrm>
            <a:off x="6457950" y="6356351"/>
            <a:ext cx="20574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3E48B941-74AF-4648-A5A2-DF81533F4F8C}" type="slidenum">
              <a:rPr lang="ja-JP" altLang="en-US" smtClean="0"/>
              <a:pPr/>
              <a:t>6</a:t>
            </a:fld>
            <a:endParaRPr lang="ja-JP" altLang="en-US" dirty="0"/>
          </a:p>
        </p:txBody>
      </p:sp>
      <p:sp>
        <p:nvSpPr>
          <p:cNvPr id="7" name="コンテンツ プレースホルダー 1">
            <a:extLst>
              <a:ext uri="{FF2B5EF4-FFF2-40B4-BE49-F238E27FC236}">
                <a16:creationId xmlns:a16="http://schemas.microsoft.com/office/drawing/2014/main" id="{B892D177-5D56-5C49-8277-E5D69E63ECA9}"/>
              </a:ext>
            </a:extLst>
          </p:cNvPr>
          <p:cNvSpPr txBox="1">
            <a:spLocks/>
          </p:cNvSpPr>
          <p:nvPr/>
        </p:nvSpPr>
        <p:spPr>
          <a:xfrm>
            <a:off x="1402080" y="6028266"/>
            <a:ext cx="5974080" cy="491067"/>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00000"/>
              </a:lnSpc>
              <a:buNone/>
            </a:pPr>
            <a:r>
              <a:rPr lang="ja-JP" altLang="en-US" b="1"/>
              <a:t>入力が画像のため任意の</a:t>
            </a:r>
            <a:r>
              <a:rPr lang="en-US" altLang="ja-JP" b="1" dirty="0"/>
              <a:t> SNS </a:t>
            </a:r>
            <a:r>
              <a:rPr lang="ja-JP" altLang="en-US" b="1"/>
              <a:t>に対応可能</a:t>
            </a:r>
            <a:endParaRPr lang="en-US" altLang="ja-JP" b="1" dirty="0"/>
          </a:p>
        </p:txBody>
      </p:sp>
    </p:spTree>
    <p:extLst>
      <p:ext uri="{BB962C8B-B14F-4D97-AF65-F5344CB8AC3E}">
        <p14:creationId xmlns:p14="http://schemas.microsoft.com/office/powerpoint/2010/main" val="3676612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78043442-A52D-D44A-B5FC-39A42FCA34BF}"/>
              </a:ext>
            </a:extLst>
          </p:cNvPr>
          <p:cNvSpPr>
            <a:spLocks noGrp="1"/>
          </p:cNvSpPr>
          <p:nvPr>
            <p:ph idx="1"/>
          </p:nvPr>
        </p:nvSpPr>
        <p:spPr>
          <a:xfrm>
            <a:off x="665226" y="1195964"/>
            <a:ext cx="8259318" cy="5313363"/>
          </a:xfrm>
        </p:spPr>
        <p:txBody>
          <a:bodyPr/>
          <a:lstStyle/>
          <a:p>
            <a:r>
              <a:rPr lang="en-US" altLang="ja-JP" dirty="0">
                <a:solidFill>
                  <a:schemeClr val="accent1"/>
                </a:solidFill>
              </a:rPr>
              <a:t> </a:t>
            </a:r>
            <a:r>
              <a:rPr lang="ja-JP" altLang="en-US">
                <a:solidFill>
                  <a:schemeClr val="accent1"/>
                </a:solidFill>
              </a:rPr>
              <a:t>人種差別的なミーム</a:t>
            </a:r>
            <a:r>
              <a:rPr lang="en-US" altLang="ja-JP" dirty="0">
                <a:solidFill>
                  <a:schemeClr val="accent1"/>
                </a:solidFill>
              </a:rPr>
              <a:t> </a:t>
            </a:r>
            <a:r>
              <a:rPr lang="en-US" altLang="ja-JP" dirty="0"/>
              <a:t>(</a:t>
            </a:r>
            <a:r>
              <a:rPr lang="ja-JP" altLang="en-US"/>
              <a:t>図中</a:t>
            </a:r>
            <a:r>
              <a:rPr lang="ja-JP" altLang="en-US">
                <a:solidFill>
                  <a:schemeClr val="accent1"/>
                </a:solidFill>
              </a:rPr>
              <a:t>赤</a:t>
            </a:r>
            <a:r>
              <a:rPr lang="en-US" altLang="ja-JP" dirty="0"/>
              <a:t>) </a:t>
            </a:r>
            <a:r>
              <a:rPr lang="ja-JP" altLang="en-US"/>
              <a:t>は</a:t>
            </a:r>
            <a:r>
              <a:rPr lang="en-US" altLang="ja-JP" dirty="0"/>
              <a:t> Fringe </a:t>
            </a:r>
            <a:r>
              <a:rPr lang="ja-JP" altLang="en-US"/>
              <a:t>で上位</a:t>
            </a:r>
            <a:endParaRPr lang="en-US" altLang="ja-JP" dirty="0"/>
          </a:p>
          <a:p>
            <a:pPr lvl="1"/>
            <a:r>
              <a:rPr lang="en-US" altLang="ja-JP" dirty="0"/>
              <a:t>’racist’, ‘antisemitism’</a:t>
            </a:r>
            <a:r>
              <a:rPr lang="ja-JP" altLang="en-US"/>
              <a:t> などのタグを持つもの</a:t>
            </a:r>
            <a:endParaRPr lang="en-US" altLang="ja-JP" dirty="0"/>
          </a:p>
          <a:p>
            <a:r>
              <a:rPr lang="en-US" altLang="ja-JP" dirty="0"/>
              <a:t> </a:t>
            </a:r>
            <a:r>
              <a:rPr lang="ja-JP" altLang="en-US"/>
              <a:t>悪意のないミームが</a:t>
            </a:r>
            <a:r>
              <a:rPr lang="en-US" altLang="ja-JP" dirty="0"/>
              <a:t> Mainstream</a:t>
            </a:r>
            <a:r>
              <a:rPr lang="ja-JP" altLang="en-US"/>
              <a:t> で上位</a:t>
            </a:r>
            <a:endParaRPr lang="en-US" altLang="ja-JP" dirty="0"/>
          </a:p>
          <a:p>
            <a:r>
              <a:rPr lang="en-US" altLang="ja-JP" dirty="0">
                <a:solidFill>
                  <a:schemeClr val="accent2"/>
                </a:solidFill>
              </a:rPr>
              <a:t> </a:t>
            </a:r>
            <a:r>
              <a:rPr lang="ja-JP" altLang="en-US">
                <a:solidFill>
                  <a:schemeClr val="accent2"/>
                </a:solidFill>
              </a:rPr>
              <a:t>政治的なミーム</a:t>
            </a:r>
            <a:r>
              <a:rPr lang="en-US" altLang="ja-JP" dirty="0">
                <a:solidFill>
                  <a:schemeClr val="accent2"/>
                </a:solidFill>
              </a:rPr>
              <a:t>  </a:t>
            </a:r>
            <a:r>
              <a:rPr lang="en-US" altLang="ja-JP" dirty="0"/>
              <a:t>(</a:t>
            </a:r>
            <a:r>
              <a:rPr lang="ja-JP" altLang="en-US"/>
              <a:t>図中</a:t>
            </a:r>
            <a:r>
              <a:rPr lang="ja-JP" altLang="en-US">
                <a:solidFill>
                  <a:schemeClr val="accent2"/>
                </a:solidFill>
              </a:rPr>
              <a:t>黄</a:t>
            </a:r>
            <a:r>
              <a:rPr lang="en-US" altLang="ja-JP" dirty="0"/>
              <a:t>) </a:t>
            </a:r>
            <a:r>
              <a:rPr lang="ja-JP" altLang="en-US"/>
              <a:t>投稿はどこにでも存在</a:t>
            </a:r>
            <a:endParaRPr lang="en-US" altLang="ja-JP" dirty="0"/>
          </a:p>
          <a:p>
            <a:pPr lvl="1"/>
            <a:r>
              <a:rPr lang="en-US" altLang="ja-JP" dirty="0"/>
              <a:t>‘politics’, ‘trump’, ‘</a:t>
            </a:r>
            <a:r>
              <a:rPr lang="en-US" altLang="ja-JP" dirty="0" err="1"/>
              <a:t>clinton</a:t>
            </a:r>
            <a:r>
              <a:rPr lang="en-US" altLang="ja-JP" dirty="0"/>
              <a:t>’</a:t>
            </a:r>
            <a:r>
              <a:rPr lang="ja-JP" altLang="en-US"/>
              <a:t> などのタグを持つもの</a:t>
            </a:r>
            <a:endParaRPr lang="en-US" altLang="ja-JP" dirty="0"/>
          </a:p>
          <a:p>
            <a:endParaRPr kumimoji="1" lang="ja-JP" altLang="en-US"/>
          </a:p>
        </p:txBody>
      </p:sp>
      <p:sp>
        <p:nvSpPr>
          <p:cNvPr id="4" name="タイトル 3">
            <a:extLst>
              <a:ext uri="{FF2B5EF4-FFF2-40B4-BE49-F238E27FC236}">
                <a16:creationId xmlns:a16="http://schemas.microsoft.com/office/drawing/2014/main" id="{A3F65DFF-C78C-B84B-9ED8-0E8B91E27666}"/>
              </a:ext>
            </a:extLst>
          </p:cNvPr>
          <p:cNvSpPr>
            <a:spLocks noGrp="1"/>
          </p:cNvSpPr>
          <p:nvPr>
            <p:ph type="title"/>
          </p:nvPr>
        </p:nvSpPr>
        <p:spPr/>
        <p:txBody>
          <a:bodyPr/>
          <a:lstStyle/>
          <a:p>
            <a:r>
              <a:rPr lang="ja-JP" altLang="en-US"/>
              <a:t>評価</a:t>
            </a:r>
            <a:r>
              <a:rPr lang="en-US" altLang="ja-JP" dirty="0"/>
              <a:t> 1-1</a:t>
            </a:r>
            <a:r>
              <a:rPr lang="ja-JP" altLang="en-US"/>
              <a:t>｜</a:t>
            </a:r>
            <a:r>
              <a:rPr kumimoji="1" lang="en-US" altLang="ja-JP" dirty="0"/>
              <a:t>SNS </a:t>
            </a:r>
            <a:r>
              <a:rPr kumimoji="1" lang="ja-JP" altLang="en-US"/>
              <a:t>毎に投稿されるミームの割合</a:t>
            </a:r>
          </a:p>
        </p:txBody>
      </p:sp>
      <p:sp>
        <p:nvSpPr>
          <p:cNvPr id="28" name="コンテンツ プレースホルダー 2">
            <a:extLst>
              <a:ext uri="{FF2B5EF4-FFF2-40B4-BE49-F238E27FC236}">
                <a16:creationId xmlns:a16="http://schemas.microsoft.com/office/drawing/2014/main" id="{23D40CBC-2984-D545-B4C0-8085F91E729C}"/>
              </a:ext>
            </a:extLst>
          </p:cNvPr>
          <p:cNvSpPr txBox="1">
            <a:spLocks/>
          </p:cNvSpPr>
          <p:nvPr/>
        </p:nvSpPr>
        <p:spPr>
          <a:xfrm>
            <a:off x="660180" y="44464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
        <p:nvSpPr>
          <p:cNvPr id="3" name="左中かっこ 2">
            <a:extLst>
              <a:ext uri="{FF2B5EF4-FFF2-40B4-BE49-F238E27FC236}">
                <a16:creationId xmlns:a16="http://schemas.microsoft.com/office/drawing/2014/main" id="{09204710-AC09-6E47-8BE9-9C8B0DC173B3}"/>
              </a:ext>
            </a:extLst>
          </p:cNvPr>
          <p:cNvSpPr/>
          <p:nvPr/>
        </p:nvSpPr>
        <p:spPr>
          <a:xfrm rot="5400000">
            <a:off x="3444987" y="1050130"/>
            <a:ext cx="172129" cy="56251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2" name="左中かっこ 31">
            <a:extLst>
              <a:ext uri="{FF2B5EF4-FFF2-40B4-BE49-F238E27FC236}">
                <a16:creationId xmlns:a16="http://schemas.microsoft.com/office/drawing/2014/main" id="{E60754C3-D358-034A-9C51-50E13858F729}"/>
              </a:ext>
            </a:extLst>
          </p:cNvPr>
          <p:cNvSpPr/>
          <p:nvPr/>
        </p:nvSpPr>
        <p:spPr>
          <a:xfrm rot="5400000">
            <a:off x="7337474" y="2800164"/>
            <a:ext cx="172800" cy="2097226"/>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7DDB27C4-3715-6B49-BDF2-C5D4131510D6}"/>
              </a:ext>
            </a:extLst>
          </p:cNvPr>
          <p:cNvSpPr/>
          <p:nvPr/>
        </p:nvSpPr>
        <p:spPr>
          <a:xfrm>
            <a:off x="3141702" y="345388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34" name="正方形/長方形 33">
            <a:extLst>
              <a:ext uri="{FF2B5EF4-FFF2-40B4-BE49-F238E27FC236}">
                <a16:creationId xmlns:a16="http://schemas.microsoft.com/office/drawing/2014/main" id="{EEE5601C-6CC1-A542-8A1F-61EEE2F93EA7}"/>
              </a:ext>
            </a:extLst>
          </p:cNvPr>
          <p:cNvSpPr/>
          <p:nvPr/>
        </p:nvSpPr>
        <p:spPr>
          <a:xfrm>
            <a:off x="6742152" y="345388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grpSp>
        <p:nvGrpSpPr>
          <p:cNvPr id="35" name="グループ化 34">
            <a:extLst>
              <a:ext uri="{FF2B5EF4-FFF2-40B4-BE49-F238E27FC236}">
                <a16:creationId xmlns:a16="http://schemas.microsoft.com/office/drawing/2014/main" id="{BE07A8BB-4F8E-C940-AABD-03BFBA005442}"/>
              </a:ext>
            </a:extLst>
          </p:cNvPr>
          <p:cNvGrpSpPr/>
          <p:nvPr/>
        </p:nvGrpSpPr>
        <p:grpSpPr>
          <a:xfrm>
            <a:off x="705764" y="3858562"/>
            <a:ext cx="7834574" cy="2855298"/>
            <a:chOff x="173034" y="1057843"/>
            <a:chExt cx="8844842" cy="3223489"/>
          </a:xfrm>
        </p:grpSpPr>
        <p:pic>
          <p:nvPicPr>
            <p:cNvPr id="36" name="図 35">
              <a:extLst>
                <a:ext uri="{FF2B5EF4-FFF2-40B4-BE49-F238E27FC236}">
                  <a16:creationId xmlns:a16="http://schemas.microsoft.com/office/drawing/2014/main" id="{B4041567-4B88-E74F-8C85-83FFF864189B}"/>
                </a:ext>
              </a:extLst>
            </p:cNvPr>
            <p:cNvPicPr>
              <a:picLocks noChangeAspect="1"/>
            </p:cNvPicPr>
            <p:nvPr/>
          </p:nvPicPr>
          <p:blipFill rotWithShape="1">
            <a:blip r:embed="rId3"/>
            <a:srcRect b="677"/>
            <a:stretch/>
          </p:blipFill>
          <p:spPr>
            <a:xfrm>
              <a:off x="173034" y="1057843"/>
              <a:ext cx="8844842" cy="3223489"/>
            </a:xfrm>
            <a:prstGeom prst="rect">
              <a:avLst/>
            </a:prstGeom>
          </p:spPr>
        </p:pic>
        <p:sp>
          <p:nvSpPr>
            <p:cNvPr id="37" name="正方形/長方形 36">
              <a:extLst>
                <a:ext uri="{FF2B5EF4-FFF2-40B4-BE49-F238E27FC236}">
                  <a16:creationId xmlns:a16="http://schemas.microsoft.com/office/drawing/2014/main" id="{17AA88B8-BB73-D74A-94C7-0FD8DC605EB7}"/>
                </a:ext>
              </a:extLst>
            </p:cNvPr>
            <p:cNvSpPr/>
            <p:nvPr/>
          </p:nvSpPr>
          <p:spPr>
            <a:xfrm>
              <a:off x="226263" y="2289836"/>
              <a:ext cx="525516" cy="11702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38" name="正方形/長方形 37">
              <a:extLst>
                <a:ext uri="{FF2B5EF4-FFF2-40B4-BE49-F238E27FC236}">
                  <a16:creationId xmlns:a16="http://schemas.microsoft.com/office/drawing/2014/main" id="{20598CA8-7522-354A-9348-45959FF51424}"/>
                </a:ext>
              </a:extLst>
            </p:cNvPr>
            <p:cNvSpPr/>
            <p:nvPr/>
          </p:nvSpPr>
          <p:spPr>
            <a:xfrm>
              <a:off x="225973" y="1899727"/>
              <a:ext cx="609600" cy="257229"/>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39" name="正方形/長方形 38">
              <a:extLst>
                <a:ext uri="{FF2B5EF4-FFF2-40B4-BE49-F238E27FC236}">
                  <a16:creationId xmlns:a16="http://schemas.microsoft.com/office/drawing/2014/main" id="{B651A7E1-9BDF-E34E-B9F6-14378026DD25}"/>
                </a:ext>
              </a:extLst>
            </p:cNvPr>
            <p:cNvSpPr/>
            <p:nvPr/>
          </p:nvSpPr>
          <p:spPr>
            <a:xfrm>
              <a:off x="2309045" y="2144888"/>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0" name="正方形/長方形 39">
              <a:extLst>
                <a:ext uri="{FF2B5EF4-FFF2-40B4-BE49-F238E27FC236}">
                  <a16:creationId xmlns:a16="http://schemas.microsoft.com/office/drawing/2014/main" id="{01CD60BA-213D-3E42-82F1-F1F4A05734FB}"/>
                </a:ext>
              </a:extLst>
            </p:cNvPr>
            <p:cNvSpPr/>
            <p:nvPr/>
          </p:nvSpPr>
          <p:spPr>
            <a:xfrm>
              <a:off x="2306681" y="3785500"/>
              <a:ext cx="672215" cy="14837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1" name="正方形/長方形 40">
              <a:extLst>
                <a:ext uri="{FF2B5EF4-FFF2-40B4-BE49-F238E27FC236}">
                  <a16:creationId xmlns:a16="http://schemas.microsoft.com/office/drawing/2014/main" id="{BF23C862-C2CA-C54E-98CD-86933A0CD653}"/>
                </a:ext>
              </a:extLst>
            </p:cNvPr>
            <p:cNvSpPr/>
            <p:nvPr/>
          </p:nvSpPr>
          <p:spPr>
            <a:xfrm>
              <a:off x="4380186" y="1766682"/>
              <a:ext cx="553120" cy="1554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2" name="正方形/長方形 41">
              <a:extLst>
                <a:ext uri="{FF2B5EF4-FFF2-40B4-BE49-F238E27FC236}">
                  <a16:creationId xmlns:a16="http://schemas.microsoft.com/office/drawing/2014/main" id="{CB97BD64-AC1C-184D-AC1B-ADD55FDB966A}"/>
                </a:ext>
              </a:extLst>
            </p:cNvPr>
            <p:cNvSpPr/>
            <p:nvPr/>
          </p:nvSpPr>
          <p:spPr>
            <a:xfrm>
              <a:off x="2311542" y="1757642"/>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3" name="正方形/長方形 42">
              <a:extLst>
                <a:ext uri="{FF2B5EF4-FFF2-40B4-BE49-F238E27FC236}">
                  <a16:creationId xmlns:a16="http://schemas.microsoft.com/office/drawing/2014/main" id="{018EDE02-5FE6-804E-9343-1476995FD31A}"/>
                </a:ext>
              </a:extLst>
            </p:cNvPr>
            <p:cNvSpPr/>
            <p:nvPr/>
          </p:nvSpPr>
          <p:spPr>
            <a:xfrm>
              <a:off x="224536" y="1633291"/>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4" name="正方形/長方形 43">
              <a:extLst>
                <a:ext uri="{FF2B5EF4-FFF2-40B4-BE49-F238E27FC236}">
                  <a16:creationId xmlns:a16="http://schemas.microsoft.com/office/drawing/2014/main" id="{5ED87803-354B-1A49-9551-2E7CBAFD53E5}"/>
                </a:ext>
              </a:extLst>
            </p:cNvPr>
            <p:cNvSpPr/>
            <p:nvPr/>
          </p:nvSpPr>
          <p:spPr>
            <a:xfrm>
              <a:off x="226285" y="1519229"/>
              <a:ext cx="1077855" cy="11608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5" name="正方形/長方形 44">
              <a:extLst>
                <a:ext uri="{FF2B5EF4-FFF2-40B4-BE49-F238E27FC236}">
                  <a16:creationId xmlns:a16="http://schemas.microsoft.com/office/drawing/2014/main" id="{BA8A087A-2F3D-3540-ADC3-9DBFDE7E2A87}"/>
                </a:ext>
              </a:extLst>
            </p:cNvPr>
            <p:cNvSpPr/>
            <p:nvPr/>
          </p:nvSpPr>
          <p:spPr>
            <a:xfrm>
              <a:off x="4385317" y="2028563"/>
              <a:ext cx="672215" cy="12398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6" name="正方形/長方形 45">
              <a:extLst>
                <a:ext uri="{FF2B5EF4-FFF2-40B4-BE49-F238E27FC236}">
                  <a16:creationId xmlns:a16="http://schemas.microsoft.com/office/drawing/2014/main" id="{2DF02E82-BB9B-BC46-BB11-786B23758529}"/>
                </a:ext>
              </a:extLst>
            </p:cNvPr>
            <p:cNvSpPr/>
            <p:nvPr/>
          </p:nvSpPr>
          <p:spPr>
            <a:xfrm>
              <a:off x="4382683" y="2644560"/>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7" name="正方形/長方形 46">
              <a:extLst>
                <a:ext uri="{FF2B5EF4-FFF2-40B4-BE49-F238E27FC236}">
                  <a16:creationId xmlns:a16="http://schemas.microsoft.com/office/drawing/2014/main" id="{1FB4A03A-5C8E-5542-BFAA-6A84AE730946}"/>
                </a:ext>
              </a:extLst>
            </p:cNvPr>
            <p:cNvSpPr/>
            <p:nvPr/>
          </p:nvSpPr>
          <p:spPr>
            <a:xfrm>
              <a:off x="6596230" y="2901891"/>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8" name="正方形/長方形 47">
              <a:extLst>
                <a:ext uri="{FF2B5EF4-FFF2-40B4-BE49-F238E27FC236}">
                  <a16:creationId xmlns:a16="http://schemas.microsoft.com/office/drawing/2014/main" id="{1F0D0FF8-81E1-2241-8F64-2286A53245B4}"/>
                </a:ext>
              </a:extLst>
            </p:cNvPr>
            <p:cNvSpPr/>
            <p:nvPr/>
          </p:nvSpPr>
          <p:spPr>
            <a:xfrm>
              <a:off x="4381700" y="2148032"/>
              <a:ext cx="945417" cy="14430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9" name="正方形/長方形 48">
              <a:extLst>
                <a:ext uri="{FF2B5EF4-FFF2-40B4-BE49-F238E27FC236}">
                  <a16:creationId xmlns:a16="http://schemas.microsoft.com/office/drawing/2014/main" id="{3A5A89F7-100B-5049-8AA3-45634EF9C8ED}"/>
                </a:ext>
              </a:extLst>
            </p:cNvPr>
            <p:cNvSpPr/>
            <p:nvPr/>
          </p:nvSpPr>
          <p:spPr>
            <a:xfrm>
              <a:off x="225017" y="1776448"/>
              <a:ext cx="895445" cy="12409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0" name="正方形/長方形 49">
              <a:extLst>
                <a:ext uri="{FF2B5EF4-FFF2-40B4-BE49-F238E27FC236}">
                  <a16:creationId xmlns:a16="http://schemas.microsoft.com/office/drawing/2014/main" id="{5700DE7C-6E53-874C-9969-AD5A5B0808BC}"/>
                </a:ext>
              </a:extLst>
            </p:cNvPr>
            <p:cNvSpPr/>
            <p:nvPr/>
          </p:nvSpPr>
          <p:spPr>
            <a:xfrm>
              <a:off x="224482" y="2152669"/>
              <a:ext cx="1320888" cy="13797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1" name="正方形/長方形 50">
              <a:extLst>
                <a:ext uri="{FF2B5EF4-FFF2-40B4-BE49-F238E27FC236}">
                  <a16:creationId xmlns:a16="http://schemas.microsoft.com/office/drawing/2014/main" id="{3A93D1CC-6D35-4C4C-9939-F08E00238D46}"/>
                </a:ext>
              </a:extLst>
            </p:cNvPr>
            <p:cNvSpPr/>
            <p:nvPr/>
          </p:nvSpPr>
          <p:spPr>
            <a:xfrm>
              <a:off x="218296" y="3162110"/>
              <a:ext cx="53077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2" name="正方形/長方形 51">
              <a:extLst>
                <a:ext uri="{FF2B5EF4-FFF2-40B4-BE49-F238E27FC236}">
                  <a16:creationId xmlns:a16="http://schemas.microsoft.com/office/drawing/2014/main" id="{2BE32CD9-EB89-204D-B883-2FA588C323F9}"/>
                </a:ext>
              </a:extLst>
            </p:cNvPr>
            <p:cNvSpPr/>
            <p:nvPr/>
          </p:nvSpPr>
          <p:spPr>
            <a:xfrm>
              <a:off x="2306907" y="2534515"/>
              <a:ext cx="137093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3" name="正方形/長方形 52">
              <a:extLst>
                <a:ext uri="{FF2B5EF4-FFF2-40B4-BE49-F238E27FC236}">
                  <a16:creationId xmlns:a16="http://schemas.microsoft.com/office/drawing/2014/main" id="{828E50AB-D105-5048-AB55-0907FC706E3E}"/>
                </a:ext>
              </a:extLst>
            </p:cNvPr>
            <p:cNvSpPr/>
            <p:nvPr/>
          </p:nvSpPr>
          <p:spPr>
            <a:xfrm>
              <a:off x="4385959" y="2521582"/>
              <a:ext cx="1370937" cy="156502"/>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4" name="正方形/長方形 53">
              <a:extLst>
                <a:ext uri="{FF2B5EF4-FFF2-40B4-BE49-F238E27FC236}">
                  <a16:creationId xmlns:a16="http://schemas.microsoft.com/office/drawing/2014/main" id="{58416797-4EDD-C646-B2B1-DAB76EC02AB1}"/>
                </a:ext>
              </a:extLst>
            </p:cNvPr>
            <p:cNvSpPr/>
            <p:nvPr/>
          </p:nvSpPr>
          <p:spPr>
            <a:xfrm>
              <a:off x="4389896" y="1523390"/>
              <a:ext cx="600501"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5" name="正方形/長方形 54">
              <a:extLst>
                <a:ext uri="{FF2B5EF4-FFF2-40B4-BE49-F238E27FC236}">
                  <a16:creationId xmlns:a16="http://schemas.microsoft.com/office/drawing/2014/main" id="{630AAAE4-D53F-0D4D-95AD-F1964D6B17C8}"/>
                </a:ext>
              </a:extLst>
            </p:cNvPr>
            <p:cNvSpPr/>
            <p:nvPr/>
          </p:nvSpPr>
          <p:spPr>
            <a:xfrm>
              <a:off x="4380336" y="1901859"/>
              <a:ext cx="873246"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6" name="正方形/長方形 55">
              <a:extLst>
                <a:ext uri="{FF2B5EF4-FFF2-40B4-BE49-F238E27FC236}">
                  <a16:creationId xmlns:a16="http://schemas.microsoft.com/office/drawing/2014/main" id="{20E40949-A982-6C4C-95CA-1153320C8EDE}"/>
                </a:ext>
              </a:extLst>
            </p:cNvPr>
            <p:cNvSpPr/>
            <p:nvPr/>
          </p:nvSpPr>
          <p:spPr>
            <a:xfrm>
              <a:off x="4387084" y="2782517"/>
              <a:ext cx="1558203"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7" name="正方形/長方形 56">
              <a:extLst>
                <a:ext uri="{FF2B5EF4-FFF2-40B4-BE49-F238E27FC236}">
                  <a16:creationId xmlns:a16="http://schemas.microsoft.com/office/drawing/2014/main" id="{D48F76FC-50D5-1C4D-BF35-55C18EE23D6D}"/>
                </a:ext>
              </a:extLst>
            </p:cNvPr>
            <p:cNvSpPr/>
            <p:nvPr/>
          </p:nvSpPr>
          <p:spPr>
            <a:xfrm>
              <a:off x="4387086" y="3038955"/>
              <a:ext cx="55270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8" name="正方形/長方形 57">
              <a:extLst>
                <a:ext uri="{FF2B5EF4-FFF2-40B4-BE49-F238E27FC236}">
                  <a16:creationId xmlns:a16="http://schemas.microsoft.com/office/drawing/2014/main" id="{61AF6F5D-4565-7E46-A5C7-2A129D89E615}"/>
                </a:ext>
              </a:extLst>
            </p:cNvPr>
            <p:cNvSpPr/>
            <p:nvPr/>
          </p:nvSpPr>
          <p:spPr>
            <a:xfrm>
              <a:off x="6609076" y="3301136"/>
              <a:ext cx="108199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grpSp>
      <p:sp>
        <p:nvSpPr>
          <p:cNvPr id="59" name="コンテンツ プレースホルダー 2">
            <a:extLst>
              <a:ext uri="{FF2B5EF4-FFF2-40B4-BE49-F238E27FC236}">
                <a16:creationId xmlns:a16="http://schemas.microsoft.com/office/drawing/2014/main" id="{05A3ACF0-C0A5-CD43-A45C-B1E090D05F9B}"/>
              </a:ext>
            </a:extLst>
          </p:cNvPr>
          <p:cNvSpPr txBox="1">
            <a:spLocks/>
          </p:cNvSpPr>
          <p:nvPr/>
        </p:nvSpPr>
        <p:spPr>
          <a:xfrm>
            <a:off x="812580" y="45988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Tree>
    <p:extLst>
      <p:ext uri="{BB962C8B-B14F-4D97-AF65-F5344CB8AC3E}">
        <p14:creationId xmlns:p14="http://schemas.microsoft.com/office/powerpoint/2010/main" val="1339364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図 26">
            <a:extLst>
              <a:ext uri="{FF2B5EF4-FFF2-40B4-BE49-F238E27FC236}">
                <a16:creationId xmlns:a16="http://schemas.microsoft.com/office/drawing/2014/main" id="{8728B458-EA03-A04C-A8E8-248F8E1EC40E}"/>
              </a:ext>
            </a:extLst>
          </p:cNvPr>
          <p:cNvPicPr>
            <a:picLocks noChangeAspect="1"/>
          </p:cNvPicPr>
          <p:nvPr/>
        </p:nvPicPr>
        <p:blipFill rotWithShape="1">
          <a:blip r:embed="rId3">
            <a:extLst>
              <a:ext uri="{28A0092B-C50C-407E-A947-70E740481C1C}">
                <a14:useLocalDpi xmlns:a14="http://schemas.microsoft.com/office/drawing/2010/main" val="0"/>
              </a:ext>
            </a:extLst>
          </a:blip>
          <a:srcRect l="8124" t="4750" r="7500" b="3200"/>
          <a:stretch/>
        </p:blipFill>
        <p:spPr>
          <a:xfrm>
            <a:off x="419100" y="3160297"/>
            <a:ext cx="4263190" cy="2906914"/>
          </a:xfrm>
          <a:prstGeom prst="rect">
            <a:avLst/>
          </a:prstGeom>
        </p:spPr>
      </p:pic>
      <p:pic>
        <p:nvPicPr>
          <p:cNvPr id="28" name="図 27">
            <a:extLst>
              <a:ext uri="{FF2B5EF4-FFF2-40B4-BE49-F238E27FC236}">
                <a16:creationId xmlns:a16="http://schemas.microsoft.com/office/drawing/2014/main" id="{E322230D-34B5-E143-8A36-E62E06099E81}"/>
              </a:ext>
            </a:extLst>
          </p:cNvPr>
          <p:cNvPicPr>
            <a:picLocks noChangeAspect="1"/>
          </p:cNvPicPr>
          <p:nvPr/>
        </p:nvPicPr>
        <p:blipFill rotWithShape="1">
          <a:blip r:embed="rId4">
            <a:extLst>
              <a:ext uri="{28A0092B-C50C-407E-A947-70E740481C1C}">
                <a14:useLocalDpi xmlns:a14="http://schemas.microsoft.com/office/drawing/2010/main" val="0"/>
              </a:ext>
            </a:extLst>
          </a:blip>
          <a:srcRect l="8281" t="3908" r="6876" b="2000"/>
          <a:stretch/>
        </p:blipFill>
        <p:spPr>
          <a:xfrm>
            <a:off x="4865556" y="3217207"/>
            <a:ext cx="4066070" cy="2818303"/>
          </a:xfrm>
          <a:prstGeom prst="rect">
            <a:avLst/>
          </a:prstGeom>
        </p:spPr>
      </p:pic>
      <p:sp>
        <p:nvSpPr>
          <p:cNvPr id="2" name="コンテンツ プレースホルダー 1">
            <a:extLst>
              <a:ext uri="{FF2B5EF4-FFF2-40B4-BE49-F238E27FC236}">
                <a16:creationId xmlns:a16="http://schemas.microsoft.com/office/drawing/2014/main" id="{B81AAB95-DF43-A841-907B-A67D1AE67019}"/>
              </a:ext>
            </a:extLst>
          </p:cNvPr>
          <p:cNvSpPr>
            <a:spLocks noGrp="1"/>
          </p:cNvSpPr>
          <p:nvPr>
            <p:ph idx="1"/>
          </p:nvPr>
        </p:nvSpPr>
        <p:spPr>
          <a:xfrm>
            <a:off x="628649" y="1171580"/>
            <a:ext cx="8515351" cy="5313363"/>
          </a:xfrm>
        </p:spPr>
        <p:txBody>
          <a:bodyPr/>
          <a:lstStyle/>
          <a:p>
            <a:pPr marL="0" indent="0">
              <a:buNone/>
            </a:pPr>
            <a:r>
              <a:rPr kumimoji="1" lang="en-US" altLang="ja-JP" dirty="0"/>
              <a:t> </a:t>
            </a:r>
          </a:p>
        </p:txBody>
      </p:sp>
      <p:sp>
        <p:nvSpPr>
          <p:cNvPr id="3" name="スライド番号プレースホルダー 2">
            <a:extLst>
              <a:ext uri="{FF2B5EF4-FFF2-40B4-BE49-F238E27FC236}">
                <a16:creationId xmlns:a16="http://schemas.microsoft.com/office/drawing/2014/main" id="{2D928240-6B99-CD4F-A4E4-CDDD0628DB22}"/>
              </a:ext>
            </a:extLst>
          </p:cNvPr>
          <p:cNvSpPr>
            <a:spLocks noGrp="1"/>
          </p:cNvSpPr>
          <p:nvPr>
            <p:ph type="sldNum" sz="quarter" idx="12"/>
          </p:nvPr>
        </p:nvSpPr>
        <p:spPr/>
        <p:txBody>
          <a:bodyPr/>
          <a:lstStyle/>
          <a:p>
            <a:fld id="{3E48B941-74AF-4648-A5A2-DF81533F4F8C}" type="slidenum">
              <a:rPr kumimoji="1" lang="ja-JP" altLang="en-US" smtClean="0"/>
              <a:t>8</a:t>
            </a:fld>
            <a:endParaRPr kumimoji="1" lang="ja-JP" altLang="en-US" dirty="0"/>
          </a:p>
        </p:txBody>
      </p:sp>
      <p:sp>
        <p:nvSpPr>
          <p:cNvPr id="4" name="タイトル 3">
            <a:extLst>
              <a:ext uri="{FF2B5EF4-FFF2-40B4-BE49-F238E27FC236}">
                <a16:creationId xmlns:a16="http://schemas.microsoft.com/office/drawing/2014/main" id="{2557791B-61A3-8040-938B-0F68998FD75A}"/>
              </a:ext>
            </a:extLst>
          </p:cNvPr>
          <p:cNvSpPr>
            <a:spLocks noGrp="1"/>
          </p:cNvSpPr>
          <p:nvPr>
            <p:ph type="title"/>
          </p:nvPr>
        </p:nvSpPr>
        <p:spPr/>
        <p:txBody>
          <a:bodyPr/>
          <a:lstStyle/>
          <a:p>
            <a:r>
              <a:rPr kumimoji="1" lang="ja-JP" altLang="en-US"/>
              <a:t>評価</a:t>
            </a:r>
            <a:r>
              <a:rPr kumimoji="1" lang="en-US" altLang="ja-JP" dirty="0"/>
              <a:t> 1-2</a:t>
            </a:r>
            <a:r>
              <a:rPr kumimoji="1" lang="ja-JP" altLang="en-US"/>
              <a:t>｜ミームの投稿数の推移</a:t>
            </a:r>
          </a:p>
        </p:txBody>
      </p:sp>
      <p:sp>
        <p:nvSpPr>
          <p:cNvPr id="15" name="テキスト ボックス 14">
            <a:extLst>
              <a:ext uri="{FF2B5EF4-FFF2-40B4-BE49-F238E27FC236}">
                <a16:creationId xmlns:a16="http://schemas.microsoft.com/office/drawing/2014/main" id="{D17B8365-6CF7-064C-B8F5-107749DE40D8}"/>
              </a:ext>
            </a:extLst>
          </p:cNvPr>
          <p:cNvSpPr txBox="1"/>
          <p:nvPr/>
        </p:nvSpPr>
        <p:spPr>
          <a:xfrm>
            <a:off x="2308127" y="2476423"/>
            <a:ext cx="1683473" cy="646331"/>
          </a:xfrm>
          <a:prstGeom prst="rect">
            <a:avLst/>
          </a:prstGeom>
          <a:solidFill>
            <a:schemeClr val="bg1"/>
          </a:solidFill>
          <a:ln w="31750">
            <a:solidFill>
              <a:schemeClr val="accent1"/>
            </a:solidFill>
          </a:ln>
        </p:spPr>
        <p:txBody>
          <a:bodyPr wrap="none" rtlCol="0">
            <a:spAutoFit/>
          </a:bodyPr>
          <a:lstStyle/>
          <a:p>
            <a:pPr algn="ctr"/>
            <a:r>
              <a:rPr kumimoji="1" lang="ja-JP" altLang="en-US" b="1" dirty="0">
                <a:solidFill>
                  <a:schemeClr val="tx2"/>
                </a:solidFill>
                <a:latin typeface="Meiryo" charset="-128"/>
                <a:ea typeface="Meiryo" charset="-128"/>
                <a:cs typeface="Meiryo" charset="-128"/>
              </a:rPr>
              <a:t>継続的</a:t>
            </a:r>
            <a:r>
              <a:rPr lang="ja-JP" altLang="en-US" b="1" dirty="0">
                <a:solidFill>
                  <a:schemeClr val="tx2"/>
                </a:solidFill>
                <a:latin typeface="Meiryo" charset="-128"/>
                <a:ea typeface="Meiryo" charset="-128"/>
                <a:cs typeface="Meiryo" charset="-128"/>
              </a:rPr>
              <a:t>な</a:t>
            </a:r>
            <a:r>
              <a:rPr lang="en-US" altLang="ja-JP" b="1" dirty="0">
                <a:solidFill>
                  <a:schemeClr val="tx2"/>
                </a:solidFill>
                <a:latin typeface="Meiryo" charset="-128"/>
                <a:ea typeface="Meiryo" charset="-128"/>
                <a:cs typeface="Meiryo" charset="-128"/>
              </a:rPr>
              <a:t> </a:t>
            </a:r>
            <a:br>
              <a:rPr lang="en-US" altLang="ja-JP" b="1" dirty="0">
                <a:solidFill>
                  <a:schemeClr val="tx2"/>
                </a:solidFill>
                <a:latin typeface="Meiryo" charset="-128"/>
                <a:ea typeface="Meiryo" charset="-128"/>
                <a:cs typeface="Meiryo" charset="-128"/>
              </a:rPr>
            </a:br>
            <a:r>
              <a:rPr lang="en-US" altLang="ja-JP" b="1" dirty="0">
                <a:solidFill>
                  <a:schemeClr val="tx2"/>
                </a:solidFill>
                <a:ea typeface="Meiryo" charset="-128"/>
                <a:cs typeface="Meiryo" charset="-128"/>
              </a:rPr>
              <a:t>/pol/ </a:t>
            </a:r>
            <a:r>
              <a:rPr lang="ja-JP" altLang="en-US" b="1" dirty="0">
                <a:solidFill>
                  <a:schemeClr val="tx2"/>
                </a:solidFill>
                <a:latin typeface="Meiryo" charset="-128"/>
                <a:ea typeface="Meiryo" charset="-128"/>
                <a:cs typeface="Meiryo" charset="-128"/>
              </a:rPr>
              <a:t>への</a:t>
            </a:r>
            <a:r>
              <a:rPr kumimoji="1" lang="ja-JP" altLang="en-US" b="1" dirty="0">
                <a:solidFill>
                  <a:schemeClr val="tx2"/>
                </a:solidFill>
                <a:latin typeface="Meiryo" charset="-128"/>
                <a:ea typeface="Meiryo" charset="-128"/>
                <a:cs typeface="Meiryo" charset="-128"/>
              </a:rPr>
              <a:t>投稿</a:t>
            </a:r>
          </a:p>
        </p:txBody>
      </p:sp>
      <p:cxnSp>
        <p:nvCxnSpPr>
          <p:cNvPr id="17" name="直線コネクタ 16">
            <a:extLst>
              <a:ext uri="{FF2B5EF4-FFF2-40B4-BE49-F238E27FC236}">
                <a16:creationId xmlns:a16="http://schemas.microsoft.com/office/drawing/2014/main" id="{9B6FCB89-F6DF-1146-8B9D-71A805356F62}"/>
              </a:ext>
            </a:extLst>
          </p:cNvPr>
          <p:cNvCxnSpPr>
            <a:cxnSpLocks/>
            <a:stCxn id="15" idx="2"/>
          </p:cNvCxnSpPr>
          <p:nvPr/>
        </p:nvCxnSpPr>
        <p:spPr>
          <a:xfrm flipH="1">
            <a:off x="2477018" y="3122754"/>
            <a:ext cx="672846" cy="2210034"/>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934D9DC0-8104-864F-9848-5708B1135B27}"/>
              </a:ext>
            </a:extLst>
          </p:cNvPr>
          <p:cNvCxnSpPr>
            <a:cxnSpLocks/>
          </p:cNvCxnSpPr>
          <p:nvPr/>
        </p:nvCxnSpPr>
        <p:spPr>
          <a:xfrm>
            <a:off x="1958031" y="2997361"/>
            <a:ext cx="289869" cy="2467747"/>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45BD9EB7-8A55-7342-B80F-310D437F4E67}"/>
              </a:ext>
            </a:extLst>
          </p:cNvPr>
          <p:cNvSpPr txBox="1"/>
          <p:nvPr/>
        </p:nvSpPr>
        <p:spPr>
          <a:xfrm>
            <a:off x="154433" y="2348249"/>
            <a:ext cx="2031325" cy="646331"/>
          </a:xfrm>
          <a:prstGeom prst="rect">
            <a:avLst/>
          </a:prstGeom>
          <a:solidFill>
            <a:schemeClr val="bg1"/>
          </a:solidFill>
          <a:ln w="31750">
            <a:solidFill>
              <a:schemeClr val="accent1"/>
            </a:solidFill>
          </a:ln>
        </p:spPr>
        <p:txBody>
          <a:bodyPr wrap="none" rtlCol="0">
            <a:spAutoFit/>
          </a:bodyPr>
          <a:lstStyle/>
          <a:p>
            <a:pPr algn="ctr"/>
            <a:r>
              <a:rPr kumimoji="1" lang="en-US" altLang="ja-JP" b="1" dirty="0">
                <a:solidFill>
                  <a:schemeClr val="tx2"/>
                </a:solidFill>
                <a:latin typeface="Meiryo" charset="-128"/>
                <a:ea typeface="Meiryo" charset="-128"/>
                <a:cs typeface="Meiryo" charset="-128"/>
              </a:rPr>
              <a:t>Mainstream</a:t>
            </a:r>
            <a:r>
              <a:rPr kumimoji="1" lang="ja-JP" altLang="en-US" b="1" dirty="0">
                <a:solidFill>
                  <a:schemeClr val="tx2"/>
                </a:solidFill>
                <a:latin typeface="Meiryo" charset="-128"/>
                <a:ea typeface="Meiryo" charset="-128"/>
                <a:cs typeface="Meiryo" charset="-128"/>
              </a:rPr>
              <a:t> で</a:t>
            </a:r>
            <a:endParaRPr kumimoji="1" lang="en-US" altLang="ja-JP" b="1" dirty="0">
              <a:solidFill>
                <a:schemeClr val="tx2"/>
              </a:solidFill>
              <a:latin typeface="Meiryo" charset="-128"/>
              <a:ea typeface="Meiryo" charset="-128"/>
              <a:cs typeface="Meiryo" charset="-128"/>
            </a:endParaRPr>
          </a:p>
          <a:p>
            <a:pPr algn="ctr"/>
            <a:r>
              <a:rPr lang="ja-JP" altLang="en-US" b="1" dirty="0">
                <a:solidFill>
                  <a:schemeClr val="tx2"/>
                </a:solidFill>
                <a:latin typeface="Meiryo" charset="-128"/>
                <a:ea typeface="Meiryo" charset="-128"/>
                <a:cs typeface="Meiryo" charset="-128"/>
              </a:rPr>
              <a:t>ほとんど投稿無し</a:t>
            </a:r>
            <a:endParaRPr kumimoji="1" lang="ja-JP" altLang="en-US" b="1" dirty="0">
              <a:solidFill>
                <a:schemeClr val="tx2"/>
              </a:solidFill>
              <a:latin typeface="Meiryo" charset="-128"/>
              <a:ea typeface="Meiryo" charset="-128"/>
              <a:cs typeface="Meiryo" charset="-128"/>
            </a:endParaRPr>
          </a:p>
        </p:txBody>
      </p:sp>
      <p:sp>
        <p:nvSpPr>
          <p:cNvPr id="35" name="テキスト ボックス 34">
            <a:extLst>
              <a:ext uri="{FF2B5EF4-FFF2-40B4-BE49-F238E27FC236}">
                <a16:creationId xmlns:a16="http://schemas.microsoft.com/office/drawing/2014/main" id="{2CDE79A6-06CB-5F40-8DB3-B4ADA62DD4F4}"/>
              </a:ext>
            </a:extLst>
          </p:cNvPr>
          <p:cNvSpPr txBox="1"/>
          <p:nvPr/>
        </p:nvSpPr>
        <p:spPr>
          <a:xfrm>
            <a:off x="4158287" y="2170995"/>
            <a:ext cx="2031325" cy="646331"/>
          </a:xfrm>
          <a:prstGeom prst="rect">
            <a:avLst/>
          </a:prstGeom>
          <a:solidFill>
            <a:schemeClr val="bg1"/>
          </a:solidFill>
          <a:ln w="31750">
            <a:solidFill>
              <a:schemeClr val="accent1"/>
            </a:solidFill>
          </a:ln>
        </p:spPr>
        <p:txBody>
          <a:bodyPr wrap="square" rtlCol="0">
            <a:spAutoFit/>
          </a:bodyPr>
          <a:lstStyle/>
          <a:p>
            <a:pPr algn="ctr"/>
            <a:r>
              <a:rPr lang="ja-JP" altLang="en-US" dirty="0">
                <a:solidFill>
                  <a:schemeClr val="tx2"/>
                </a:solidFill>
                <a:latin typeface="Meiryo" charset="-128"/>
                <a:ea typeface="Meiryo" charset="-128"/>
                <a:cs typeface="Meiryo" charset="-128"/>
              </a:rPr>
              <a:t>第</a:t>
            </a:r>
            <a:r>
              <a:rPr lang="en-US" altLang="ja-JP" dirty="0">
                <a:solidFill>
                  <a:schemeClr val="tx2"/>
                </a:solidFill>
                <a:latin typeface="Meiryo" charset="-128"/>
                <a:ea typeface="Meiryo" charset="-128"/>
                <a:cs typeface="Meiryo" charset="-128"/>
              </a:rPr>
              <a:t> </a:t>
            </a:r>
            <a:r>
              <a:rPr lang="en-US" altLang="ja-JP" dirty="0">
                <a:solidFill>
                  <a:schemeClr val="tx2"/>
                </a:solidFill>
                <a:ea typeface="Meiryo" charset="-128"/>
                <a:cs typeface="Meiryo" charset="-128"/>
              </a:rPr>
              <a:t>2</a:t>
            </a:r>
            <a:r>
              <a:rPr lang="en-US" altLang="ja-JP" dirty="0">
                <a:solidFill>
                  <a:schemeClr val="tx2"/>
                </a:solidFill>
                <a:latin typeface="Meiryo" charset="-128"/>
                <a:ea typeface="Meiryo" charset="-128"/>
                <a:cs typeface="Meiryo" charset="-128"/>
              </a:rPr>
              <a:t> </a:t>
            </a:r>
            <a:r>
              <a:rPr lang="ja-JP" altLang="en-US" dirty="0">
                <a:solidFill>
                  <a:schemeClr val="tx2"/>
                </a:solidFill>
                <a:latin typeface="Meiryo" charset="-128"/>
                <a:ea typeface="Meiryo" charset="-128"/>
                <a:cs typeface="Meiryo" charset="-128"/>
              </a:rPr>
              <a:t>回</a:t>
            </a:r>
            <a:r>
              <a:rPr lang="en-US" altLang="ja-JP" dirty="0">
                <a:solidFill>
                  <a:schemeClr val="tx2"/>
                </a:solidFill>
                <a:latin typeface="Meiryo" charset="-128"/>
                <a:ea typeface="Meiryo" charset="-128"/>
                <a:cs typeface="Meiryo" charset="-128"/>
              </a:rPr>
              <a:t> US</a:t>
            </a:r>
          </a:p>
          <a:p>
            <a:pPr algn="ctr"/>
            <a:r>
              <a:rPr lang="ja-JP" altLang="en-US" dirty="0">
                <a:solidFill>
                  <a:schemeClr val="tx2"/>
                </a:solidFill>
                <a:latin typeface="Meiryo" charset="-128"/>
                <a:ea typeface="Meiryo" charset="-128"/>
                <a:cs typeface="Meiryo" charset="-128"/>
              </a:rPr>
              <a:t>大統領選挙討論会</a:t>
            </a:r>
          </a:p>
        </p:txBody>
      </p:sp>
      <p:sp>
        <p:nvSpPr>
          <p:cNvPr id="36" name="テキスト ボックス 35">
            <a:extLst>
              <a:ext uri="{FF2B5EF4-FFF2-40B4-BE49-F238E27FC236}">
                <a16:creationId xmlns:a16="http://schemas.microsoft.com/office/drawing/2014/main" id="{1E829505-04E7-DC4C-B659-CFE8BFA44960}"/>
              </a:ext>
            </a:extLst>
          </p:cNvPr>
          <p:cNvSpPr txBox="1"/>
          <p:nvPr/>
        </p:nvSpPr>
        <p:spPr>
          <a:xfrm>
            <a:off x="6405135" y="2128895"/>
            <a:ext cx="1390558" cy="646331"/>
          </a:xfrm>
          <a:prstGeom prst="rect">
            <a:avLst/>
          </a:prstGeom>
          <a:solidFill>
            <a:schemeClr val="bg1"/>
          </a:solidFill>
          <a:ln w="31750">
            <a:solidFill>
              <a:schemeClr val="accent1"/>
            </a:solidFill>
          </a:ln>
        </p:spPr>
        <p:txBody>
          <a:bodyPr wrap="square" rtlCol="0">
            <a:spAutoFit/>
          </a:bodyPr>
          <a:lstStyle/>
          <a:p>
            <a:pPr algn="ctr"/>
            <a:r>
              <a:rPr kumimoji="1" lang="en-US" altLang="ja-JP" dirty="0">
                <a:solidFill>
                  <a:schemeClr val="tx2"/>
                </a:solidFill>
                <a:ea typeface="Meiryo" charset="-128"/>
                <a:cs typeface="Meiryo" charset="-128"/>
              </a:rPr>
              <a:t>2016</a:t>
            </a:r>
            <a:r>
              <a:rPr kumimoji="1" lang="ja-JP" altLang="en-US" dirty="0">
                <a:solidFill>
                  <a:schemeClr val="tx2"/>
                </a:solidFill>
                <a:ea typeface="Meiryo" charset="-128"/>
                <a:cs typeface="Meiryo" charset="-128"/>
              </a:rPr>
              <a:t> </a:t>
            </a:r>
            <a:r>
              <a:rPr kumimoji="1" lang="en-US" altLang="ja-JP" dirty="0">
                <a:solidFill>
                  <a:schemeClr val="tx2"/>
                </a:solidFill>
                <a:ea typeface="Meiryo" charset="-128"/>
                <a:cs typeface="Meiryo" charset="-128"/>
              </a:rPr>
              <a:t>US</a:t>
            </a:r>
            <a:r>
              <a:rPr kumimoji="1" lang="ja-JP" altLang="en-US">
                <a:solidFill>
                  <a:schemeClr val="tx2"/>
                </a:solidFill>
                <a:ea typeface="Meiryo" charset="-128"/>
                <a:cs typeface="Meiryo" charset="-128"/>
              </a:rPr>
              <a:t> </a:t>
            </a:r>
            <a:br>
              <a:rPr kumimoji="1" lang="en-US" altLang="ja-JP" dirty="0">
                <a:solidFill>
                  <a:schemeClr val="tx2"/>
                </a:solidFill>
                <a:ea typeface="Meiryo" charset="-128"/>
                <a:cs typeface="Meiryo" charset="-128"/>
              </a:rPr>
            </a:br>
            <a:r>
              <a:rPr kumimoji="1" lang="ja-JP" altLang="en-US">
                <a:solidFill>
                  <a:schemeClr val="tx2"/>
                </a:solidFill>
                <a:latin typeface="Meiryo" charset="-128"/>
                <a:ea typeface="Meiryo" charset="-128"/>
                <a:cs typeface="Meiryo" charset="-128"/>
              </a:rPr>
              <a:t>大統領</a:t>
            </a:r>
            <a:r>
              <a:rPr kumimoji="1" lang="ja-JP" altLang="en-US" dirty="0">
                <a:solidFill>
                  <a:schemeClr val="tx2"/>
                </a:solidFill>
                <a:latin typeface="Meiryo" charset="-128"/>
                <a:ea typeface="Meiryo" charset="-128"/>
                <a:cs typeface="Meiryo" charset="-128"/>
              </a:rPr>
              <a:t>選挙</a:t>
            </a:r>
          </a:p>
        </p:txBody>
      </p:sp>
      <p:cxnSp>
        <p:nvCxnSpPr>
          <p:cNvPr id="37" name="直線コネクタ 36">
            <a:extLst>
              <a:ext uri="{FF2B5EF4-FFF2-40B4-BE49-F238E27FC236}">
                <a16:creationId xmlns:a16="http://schemas.microsoft.com/office/drawing/2014/main" id="{062FA245-413C-D949-A116-AFDF43A6FB86}"/>
              </a:ext>
            </a:extLst>
          </p:cNvPr>
          <p:cNvCxnSpPr>
            <a:cxnSpLocks/>
            <a:stCxn id="35" idx="2"/>
          </p:cNvCxnSpPr>
          <p:nvPr/>
        </p:nvCxnSpPr>
        <p:spPr>
          <a:xfrm>
            <a:off x="5173950" y="2817326"/>
            <a:ext cx="1134648" cy="163632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44B024CE-F1E0-D34D-AB79-CA48610E5E28}"/>
              </a:ext>
            </a:extLst>
          </p:cNvPr>
          <p:cNvCxnSpPr>
            <a:cxnSpLocks/>
            <a:stCxn id="36" idx="2"/>
          </p:cNvCxnSpPr>
          <p:nvPr/>
        </p:nvCxnSpPr>
        <p:spPr>
          <a:xfrm flipH="1">
            <a:off x="6535271" y="2775226"/>
            <a:ext cx="565143" cy="182366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円/楕円 41">
            <a:extLst>
              <a:ext uri="{FF2B5EF4-FFF2-40B4-BE49-F238E27FC236}">
                <a16:creationId xmlns:a16="http://schemas.microsoft.com/office/drawing/2014/main" id="{6EDE9F4C-C2E6-5940-B69E-49B97A76A1AA}"/>
              </a:ext>
            </a:extLst>
          </p:cNvPr>
          <p:cNvSpPr/>
          <p:nvPr/>
        </p:nvSpPr>
        <p:spPr>
          <a:xfrm>
            <a:off x="5345431" y="5282702"/>
            <a:ext cx="3547872" cy="265176"/>
          </a:xfrm>
          <a:prstGeom prst="ellipse">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テキスト ボックス 53">
            <a:extLst>
              <a:ext uri="{FF2B5EF4-FFF2-40B4-BE49-F238E27FC236}">
                <a16:creationId xmlns:a16="http://schemas.microsoft.com/office/drawing/2014/main" id="{4D7E6E56-7A9B-0A4A-BB17-315472D6EB0C}"/>
              </a:ext>
            </a:extLst>
          </p:cNvPr>
          <p:cNvSpPr txBox="1"/>
          <p:nvPr/>
        </p:nvSpPr>
        <p:spPr>
          <a:xfrm>
            <a:off x="7230152" y="2866876"/>
            <a:ext cx="1573522" cy="369332"/>
          </a:xfrm>
          <a:prstGeom prst="rect">
            <a:avLst/>
          </a:prstGeom>
          <a:solidFill>
            <a:schemeClr val="bg1"/>
          </a:solidFill>
          <a:ln w="31750">
            <a:solidFill>
              <a:schemeClr val="accent1"/>
            </a:solidFill>
          </a:ln>
        </p:spPr>
        <p:txBody>
          <a:bodyPr wrap="square" rtlCol="0">
            <a:spAutoFit/>
          </a:bodyPr>
          <a:lstStyle/>
          <a:p>
            <a:pPr algn="ctr"/>
            <a:r>
              <a:rPr lang="ja-JP" altLang="en-US" b="1">
                <a:solidFill>
                  <a:schemeClr val="tx2"/>
                </a:solidFill>
                <a:ea typeface="Meiryo" charset="-128"/>
                <a:cs typeface="Meiryo" charset="-128"/>
              </a:rPr>
              <a:t>継続的な投稿</a:t>
            </a:r>
            <a:endParaRPr lang="en-US" altLang="ja-JP" b="1" dirty="0">
              <a:solidFill>
                <a:schemeClr val="tx2"/>
              </a:solidFill>
              <a:ea typeface="Meiryo" charset="-128"/>
              <a:cs typeface="Meiryo" charset="-128"/>
            </a:endParaRPr>
          </a:p>
        </p:txBody>
      </p:sp>
      <p:cxnSp>
        <p:nvCxnSpPr>
          <p:cNvPr id="56" name="直線コネクタ 55">
            <a:extLst>
              <a:ext uri="{FF2B5EF4-FFF2-40B4-BE49-F238E27FC236}">
                <a16:creationId xmlns:a16="http://schemas.microsoft.com/office/drawing/2014/main" id="{7FAC239C-C3C1-964A-A3FA-7C5154BFE2E3}"/>
              </a:ext>
            </a:extLst>
          </p:cNvPr>
          <p:cNvCxnSpPr>
            <a:cxnSpLocks/>
          </p:cNvCxnSpPr>
          <p:nvPr/>
        </p:nvCxnSpPr>
        <p:spPr>
          <a:xfrm flipH="1">
            <a:off x="7470629" y="3247225"/>
            <a:ext cx="546284" cy="2047813"/>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8" name="テキスト ボックス 57">
            <a:extLst>
              <a:ext uri="{FF2B5EF4-FFF2-40B4-BE49-F238E27FC236}">
                <a16:creationId xmlns:a16="http://schemas.microsoft.com/office/drawing/2014/main" id="{AE443DE4-A06C-4C48-844C-B4D57D27FA56}"/>
              </a:ext>
            </a:extLst>
          </p:cNvPr>
          <p:cNvSpPr txBox="1"/>
          <p:nvPr/>
        </p:nvSpPr>
        <p:spPr>
          <a:xfrm>
            <a:off x="1363566" y="6127522"/>
            <a:ext cx="2249959"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人種差別的ミーム</a:t>
            </a:r>
            <a:endParaRPr lang="en-US" altLang="ja-JP" dirty="0">
              <a:solidFill>
                <a:schemeClr val="tx2"/>
              </a:solidFill>
              <a:ea typeface="Meiryo" charset="-128"/>
              <a:cs typeface="Meiryo" charset="-128"/>
            </a:endParaRPr>
          </a:p>
        </p:txBody>
      </p:sp>
      <p:sp>
        <p:nvSpPr>
          <p:cNvPr id="59" name="テキスト ボックス 58">
            <a:extLst>
              <a:ext uri="{FF2B5EF4-FFF2-40B4-BE49-F238E27FC236}">
                <a16:creationId xmlns:a16="http://schemas.microsoft.com/office/drawing/2014/main" id="{47FB16C2-693B-C84E-83FA-886BDA1AE9B3}"/>
              </a:ext>
            </a:extLst>
          </p:cNvPr>
          <p:cNvSpPr txBox="1"/>
          <p:nvPr/>
        </p:nvSpPr>
        <p:spPr>
          <a:xfrm>
            <a:off x="6076745" y="6128850"/>
            <a:ext cx="2129481"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政治的ミーム</a:t>
            </a:r>
            <a:endParaRPr lang="en-US" altLang="ja-JP" dirty="0">
              <a:solidFill>
                <a:schemeClr val="tx2"/>
              </a:solidFill>
              <a:ea typeface="Meiryo" charset="-128"/>
              <a:cs typeface="Meiryo" charset="-128"/>
            </a:endParaRPr>
          </a:p>
        </p:txBody>
      </p:sp>
      <p:sp>
        <p:nvSpPr>
          <p:cNvPr id="61" name="テキスト ボックス 60">
            <a:extLst>
              <a:ext uri="{FF2B5EF4-FFF2-40B4-BE49-F238E27FC236}">
                <a16:creationId xmlns:a16="http://schemas.microsoft.com/office/drawing/2014/main" id="{FD7F2227-DAFF-4145-A585-D9EF068FCE1F}"/>
              </a:ext>
            </a:extLst>
          </p:cNvPr>
          <p:cNvSpPr txBox="1"/>
          <p:nvPr/>
        </p:nvSpPr>
        <p:spPr>
          <a:xfrm>
            <a:off x="3935112" y="6083160"/>
            <a:ext cx="1890583" cy="646331"/>
          </a:xfrm>
          <a:prstGeom prst="rect">
            <a:avLst/>
          </a:prstGeom>
          <a:solidFill>
            <a:schemeClr val="bg1"/>
          </a:solidFill>
          <a:ln w="31750">
            <a:solidFill>
              <a:schemeClr val="accent1"/>
            </a:solidFill>
          </a:ln>
        </p:spPr>
        <p:txBody>
          <a:bodyPr wrap="square" rtlCol="0">
            <a:spAutoFit/>
          </a:bodyPr>
          <a:lstStyle/>
          <a:p>
            <a:pPr algn="ctr"/>
            <a:r>
              <a:rPr lang="en-US" altLang="ja-JP" dirty="0">
                <a:solidFill>
                  <a:schemeClr val="tx2"/>
                </a:solidFill>
                <a:ea typeface="Meiryo" charset="-128"/>
                <a:cs typeface="Meiryo" charset="-128"/>
              </a:rPr>
              <a:t>2017</a:t>
            </a:r>
            <a:r>
              <a:rPr lang="ja-JP" altLang="en-US" dirty="0">
                <a:solidFill>
                  <a:schemeClr val="tx2"/>
                </a:solidFill>
                <a:ea typeface="Meiryo" charset="-128"/>
                <a:cs typeface="Meiryo" charset="-128"/>
              </a:rPr>
              <a:t> 年</a:t>
            </a:r>
            <a:endParaRPr lang="en-US" altLang="ja-JP" dirty="0">
              <a:solidFill>
                <a:schemeClr val="tx2"/>
              </a:solidFill>
              <a:ea typeface="Meiryo" charset="-128"/>
              <a:cs typeface="Meiryo" charset="-128"/>
            </a:endParaRPr>
          </a:p>
          <a:p>
            <a:pPr algn="ctr"/>
            <a:r>
              <a:rPr lang="en-US" altLang="ja-JP" dirty="0">
                <a:solidFill>
                  <a:schemeClr val="tx2"/>
                </a:solidFill>
                <a:ea typeface="Meiryo" charset="-128"/>
                <a:cs typeface="Meiryo" charset="-128"/>
              </a:rPr>
              <a:t>Gab</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の投稿増加</a:t>
            </a:r>
            <a:endParaRPr kumimoji="1" lang="ja-JP" altLang="en-US" dirty="0">
              <a:solidFill>
                <a:schemeClr val="tx2"/>
              </a:solidFill>
              <a:latin typeface="Meiryo" charset="-128"/>
              <a:ea typeface="Meiryo" charset="-128"/>
              <a:cs typeface="Meiryo" charset="-128"/>
            </a:endParaRPr>
          </a:p>
        </p:txBody>
      </p:sp>
      <p:cxnSp>
        <p:nvCxnSpPr>
          <p:cNvPr id="62" name="直線コネクタ 61">
            <a:extLst>
              <a:ext uri="{FF2B5EF4-FFF2-40B4-BE49-F238E27FC236}">
                <a16:creationId xmlns:a16="http://schemas.microsoft.com/office/drawing/2014/main" id="{F380203F-AC87-D847-85DA-1057FF730BE0}"/>
              </a:ext>
            </a:extLst>
          </p:cNvPr>
          <p:cNvCxnSpPr>
            <a:cxnSpLocks/>
          </p:cNvCxnSpPr>
          <p:nvPr/>
        </p:nvCxnSpPr>
        <p:spPr>
          <a:xfrm flipH="1">
            <a:off x="5442636" y="4760258"/>
            <a:ext cx="1682064" cy="133864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14378325-901A-364F-9129-9F63C652CE5E}"/>
              </a:ext>
            </a:extLst>
          </p:cNvPr>
          <p:cNvCxnSpPr>
            <a:cxnSpLocks/>
          </p:cNvCxnSpPr>
          <p:nvPr/>
        </p:nvCxnSpPr>
        <p:spPr>
          <a:xfrm flipH="1" flipV="1">
            <a:off x="3527340" y="5060940"/>
            <a:ext cx="1000896" cy="102561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A22E3983-9939-CE45-8BC1-7D57CCCEA50E}"/>
              </a:ext>
            </a:extLst>
          </p:cNvPr>
          <p:cNvSpPr txBox="1"/>
          <p:nvPr/>
        </p:nvSpPr>
        <p:spPr>
          <a:xfrm>
            <a:off x="190500" y="3516564"/>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24" name="テキスト ボックス 23">
            <a:extLst>
              <a:ext uri="{FF2B5EF4-FFF2-40B4-BE49-F238E27FC236}">
                <a16:creationId xmlns:a16="http://schemas.microsoft.com/office/drawing/2014/main" id="{B9EBAE9F-ED7C-B840-A46E-4334D21B0D31}"/>
              </a:ext>
            </a:extLst>
          </p:cNvPr>
          <p:cNvSpPr txBox="1"/>
          <p:nvPr/>
        </p:nvSpPr>
        <p:spPr>
          <a:xfrm>
            <a:off x="4610100" y="3592764"/>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5" name="正方形/長方形 4">
            <a:extLst>
              <a:ext uri="{FF2B5EF4-FFF2-40B4-BE49-F238E27FC236}">
                <a16:creationId xmlns:a16="http://schemas.microsoft.com/office/drawing/2014/main" id="{6A9159BC-9CFB-DF4F-A338-E3C2D457E83B}"/>
              </a:ext>
            </a:extLst>
          </p:cNvPr>
          <p:cNvSpPr/>
          <p:nvPr/>
        </p:nvSpPr>
        <p:spPr>
          <a:xfrm>
            <a:off x="4379259" y="1232210"/>
            <a:ext cx="3177989" cy="597856"/>
          </a:xfrm>
          <a:prstGeom prst="rect">
            <a:avLst/>
          </a:prstGeom>
          <a:ln w="25400">
            <a:solidFill>
              <a:schemeClr val="accent1"/>
            </a:solidFill>
          </a:ln>
        </p:spPr>
        <p:txBody>
          <a:bodyPr wrap="square">
            <a:spAutoFit/>
          </a:bodyPr>
          <a:lstStyle/>
          <a:p>
            <a:pPr lvl="0" algn="ctr">
              <a:lnSpc>
                <a:spcPct val="90000"/>
              </a:lnSpc>
              <a:spcAft>
                <a:spcPts val="1200"/>
              </a:spcAft>
              <a:buClr>
                <a:srgbClr val="8A2231"/>
              </a:buClr>
            </a:pPr>
            <a:r>
              <a:rPr lang="ja-JP" altLang="en-US" b="1">
                <a:solidFill>
                  <a:srgbClr val="4C4D4C"/>
                </a:solidFill>
                <a:ea typeface="メイリオ" charset="-128"/>
              </a:rPr>
              <a:t>政治的ミームの投稿数推移は</a:t>
            </a:r>
            <a:br>
              <a:rPr lang="en-US" altLang="ja-JP" b="1" dirty="0">
                <a:solidFill>
                  <a:srgbClr val="4C4D4C"/>
                </a:solidFill>
                <a:ea typeface="メイリオ" charset="-128"/>
              </a:rPr>
            </a:br>
            <a:r>
              <a:rPr lang="ja-JP" altLang="en-US" b="1">
                <a:solidFill>
                  <a:srgbClr val="4C4D4C"/>
                </a:solidFill>
                <a:ea typeface="メイリオ" charset="-128"/>
              </a:rPr>
              <a:t>実世界の出来事と密接に関係</a:t>
            </a:r>
            <a:endParaRPr lang="en-US" altLang="ja-JP" b="1" dirty="0">
              <a:solidFill>
                <a:srgbClr val="4C4D4C"/>
              </a:solidFill>
              <a:ea typeface="メイリオ" charset="-128"/>
            </a:endParaRPr>
          </a:p>
        </p:txBody>
      </p:sp>
      <p:sp>
        <p:nvSpPr>
          <p:cNvPr id="6" name="右中かっこ 5">
            <a:extLst>
              <a:ext uri="{FF2B5EF4-FFF2-40B4-BE49-F238E27FC236}">
                <a16:creationId xmlns:a16="http://schemas.microsoft.com/office/drawing/2014/main" id="{C1D0C8FC-C5D3-624A-9275-3413373AF70C}"/>
              </a:ext>
            </a:extLst>
          </p:cNvPr>
          <p:cNvSpPr/>
          <p:nvPr/>
        </p:nvSpPr>
        <p:spPr>
          <a:xfrm rot="16200000">
            <a:off x="5822574" y="13444"/>
            <a:ext cx="336181" cy="4020671"/>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正方形/長方形 28">
            <a:extLst>
              <a:ext uri="{FF2B5EF4-FFF2-40B4-BE49-F238E27FC236}">
                <a16:creationId xmlns:a16="http://schemas.microsoft.com/office/drawing/2014/main" id="{EE9389E0-015A-3049-A98D-FBF7EE28C7EA}"/>
              </a:ext>
            </a:extLst>
          </p:cNvPr>
          <p:cNvSpPr/>
          <p:nvPr/>
        </p:nvSpPr>
        <p:spPr>
          <a:xfrm>
            <a:off x="439899" y="1251035"/>
            <a:ext cx="3047886" cy="646331"/>
          </a:xfrm>
          <a:prstGeom prst="rect">
            <a:avLst/>
          </a:prstGeom>
          <a:ln w="25400">
            <a:solidFill>
              <a:schemeClr val="tx2"/>
            </a:solidFill>
          </a:ln>
        </p:spPr>
        <p:txBody>
          <a:bodyPr wrap="none">
            <a:spAutoFit/>
          </a:bodyPr>
          <a:lstStyle/>
          <a:p>
            <a:r>
              <a:rPr lang="en-US" altLang="ja-JP" dirty="0">
                <a:solidFill>
                  <a:schemeClr val="tx2"/>
                </a:solidFill>
                <a:ea typeface="Meiryo" panose="020B0604030504040204" pitchFamily="34" charset="-128"/>
              </a:rPr>
              <a:t>Mainstream : Twitter, Reddit</a:t>
            </a:r>
          </a:p>
          <a:p>
            <a:r>
              <a:rPr lang="en-US" altLang="ja-JP" dirty="0">
                <a:solidFill>
                  <a:schemeClr val="tx2"/>
                </a:solidFill>
                <a:ea typeface="Meiryo" panose="020B0604030504040204" pitchFamily="34" charset="-128"/>
              </a:rPr>
              <a:t>Fringe : /pol/, Gab</a:t>
            </a:r>
            <a:endParaRPr lang="ja-JP" altLang="en-US">
              <a:solidFill>
                <a:schemeClr val="tx2"/>
              </a:solidFill>
              <a:ea typeface="Meiryo" panose="020B0604030504040204" pitchFamily="34" charset="-128"/>
            </a:endParaRPr>
          </a:p>
        </p:txBody>
      </p:sp>
    </p:spTree>
    <p:extLst>
      <p:ext uri="{BB962C8B-B14F-4D97-AF65-F5344CB8AC3E}">
        <p14:creationId xmlns:p14="http://schemas.microsoft.com/office/powerpoint/2010/main" val="38825402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a:t>
            </a:r>
            <a:r>
              <a:rPr lang="en-US" altLang="ja-JP" sz="2000" b="1" dirty="0"/>
              <a:t> (</a:t>
            </a:r>
            <a:r>
              <a:rPr lang="ja-JP" altLang="en-US" sz="2000" b="1"/>
              <a:t>図中</a:t>
            </a:r>
            <a:r>
              <a:rPr lang="en-US" altLang="ja-JP" sz="2000" b="1" dirty="0"/>
              <a:t> 1, 2, 3) </a:t>
            </a:r>
            <a:r>
              <a:rPr lang="ja-JP" altLang="en-US" sz="2000" b="1"/>
              <a:t>が起因する</a:t>
            </a:r>
            <a:r>
              <a:rPr lang="en-US" altLang="ja-JP" sz="2000" b="1" dirty="0"/>
              <a:t> SNS (</a:t>
            </a:r>
            <a:r>
              <a:rPr lang="ja-JP" altLang="en-US" sz="2000" b="1"/>
              <a:t>図中</a:t>
            </a:r>
            <a:r>
              <a:rPr lang="en-US" altLang="ja-JP" sz="2000" b="1" dirty="0"/>
              <a:t> A, B, C) </a:t>
            </a:r>
            <a:r>
              <a:rPr lang="ja-JP" altLang="en-US" sz="2000" b="1"/>
              <a:t>の調査</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フリーフォーム 31">
            <a:extLst>
              <a:ext uri="{FF2B5EF4-FFF2-40B4-BE49-F238E27FC236}">
                <a16:creationId xmlns:a16="http://schemas.microsoft.com/office/drawing/2014/main" id="{564AEFDE-9B3D-F344-BB23-8A0408A80845}"/>
              </a:ext>
            </a:extLst>
          </p:cNvPr>
          <p:cNvSpPr/>
          <p:nvPr/>
        </p:nvSpPr>
        <p:spPr>
          <a:xfrm>
            <a:off x="6404373"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39" name="コンテンツ プレースホルダー 2">
            <a:extLst>
              <a:ext uri="{FF2B5EF4-FFF2-40B4-BE49-F238E27FC236}">
                <a16:creationId xmlns:a16="http://schemas.microsoft.com/office/drawing/2014/main" id="{6CE91116-B32D-2741-8341-85A5D79F6B2E}"/>
              </a:ext>
            </a:extLst>
          </p:cNvPr>
          <p:cNvSpPr txBox="1">
            <a:spLocks/>
          </p:cNvSpPr>
          <p:nvPr/>
        </p:nvSpPr>
        <p:spPr>
          <a:xfrm>
            <a:off x="4798909" y="5701178"/>
            <a:ext cx="1395102" cy="758438"/>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投稿が起因する</a:t>
            </a:r>
            <a:r>
              <a:rPr lang="en-US" altLang="ja-JP" sz="1800" dirty="0">
                <a:solidFill>
                  <a:schemeClr val="tx1"/>
                </a:solidFill>
              </a:rPr>
              <a:t> SNS</a:t>
            </a: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46" name="右中かっこ 45">
            <a:extLst>
              <a:ext uri="{FF2B5EF4-FFF2-40B4-BE49-F238E27FC236}">
                <a16:creationId xmlns:a16="http://schemas.microsoft.com/office/drawing/2014/main" id="{92E60603-E89D-DA43-BECA-AA8AF1F07FD9}"/>
              </a:ext>
            </a:extLst>
          </p:cNvPr>
          <p:cNvSpPr/>
          <p:nvPr/>
        </p:nvSpPr>
        <p:spPr>
          <a:xfrm>
            <a:off x="7635392" y="5652405"/>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右中かっこ 28">
            <a:extLst>
              <a:ext uri="{FF2B5EF4-FFF2-40B4-BE49-F238E27FC236}">
                <a16:creationId xmlns:a16="http://schemas.microsoft.com/office/drawing/2014/main" id="{35FFF4DD-987B-B74D-B458-A80CB72D4C9D}"/>
              </a:ext>
            </a:extLst>
          </p:cNvPr>
          <p:cNvSpPr/>
          <p:nvPr/>
        </p:nvSpPr>
        <p:spPr>
          <a:xfrm>
            <a:off x="6519526" y="5652405"/>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FF2F92"/>
          </a:solidFill>
          <a:ln w="6350">
            <a:solidFill>
              <a:srgbClr val="FF2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4" name="直線矢印コネクタ 63">
            <a:extLst>
              <a:ext uri="{FF2B5EF4-FFF2-40B4-BE49-F238E27FC236}">
                <a16:creationId xmlns:a16="http://schemas.microsoft.com/office/drawing/2014/main" id="{628C5637-9A23-6D44-9438-70FEE76D73F8}"/>
              </a:ext>
            </a:extLst>
          </p:cNvPr>
          <p:cNvCxnSpPr>
            <a:cxnSpLocks/>
            <a:endCxn id="29" idx="1"/>
          </p:cNvCxnSpPr>
          <p:nvPr/>
        </p:nvCxnSpPr>
        <p:spPr>
          <a:xfrm flipH="1">
            <a:off x="6764131" y="4515558"/>
            <a:ext cx="637334" cy="1702797"/>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FF2F92"/>
          </a:solidFill>
          <a:ln w="6350">
            <a:solidFill>
              <a:srgbClr val="FF2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02" name="直線矢印コネクタ 101">
            <a:extLst>
              <a:ext uri="{FF2B5EF4-FFF2-40B4-BE49-F238E27FC236}">
                <a16:creationId xmlns:a16="http://schemas.microsoft.com/office/drawing/2014/main" id="{6F2476D8-4744-7442-ABFE-1FD534EF1141}"/>
              </a:ext>
            </a:extLst>
          </p:cNvPr>
          <p:cNvCxnSpPr>
            <a:cxnSpLocks/>
          </p:cNvCxnSpPr>
          <p:nvPr/>
        </p:nvCxnSpPr>
        <p:spPr>
          <a:xfrm flipH="1">
            <a:off x="6832121" y="5025700"/>
            <a:ext cx="1691912" cy="1202571"/>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23C61B22-B06C-5E4C-8C9D-BB66C3411534}"/>
              </a:ext>
            </a:extLst>
          </p:cNvPr>
          <p:cNvSpPr/>
          <p:nvPr/>
        </p:nvSpPr>
        <p:spPr>
          <a:xfrm>
            <a:off x="6120983" y="5664420"/>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7" name="正方形/長方形 86">
            <a:extLst>
              <a:ext uri="{FF2B5EF4-FFF2-40B4-BE49-F238E27FC236}">
                <a16:creationId xmlns:a16="http://schemas.microsoft.com/office/drawing/2014/main" id="{6367603D-1DDE-344B-831E-7D68144629C5}"/>
              </a:ext>
            </a:extLst>
          </p:cNvPr>
          <p:cNvSpPr/>
          <p:nvPr/>
        </p:nvSpPr>
        <p:spPr>
          <a:xfrm>
            <a:off x="7239938" y="5667963"/>
            <a:ext cx="337896" cy="375106"/>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8" name="正方形/長方形 87">
            <a:extLst>
              <a:ext uri="{FF2B5EF4-FFF2-40B4-BE49-F238E27FC236}">
                <a16:creationId xmlns:a16="http://schemas.microsoft.com/office/drawing/2014/main" id="{6DCDE357-796D-3844-A5D9-28EB1E2A3333}"/>
              </a:ext>
            </a:extLst>
          </p:cNvPr>
          <p:cNvSpPr/>
          <p:nvPr/>
        </p:nvSpPr>
        <p:spPr>
          <a:xfrm>
            <a:off x="7239938" y="6043648"/>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sp>
        <p:nvSpPr>
          <p:cNvPr id="89" name="正方形/長方形 88">
            <a:extLst>
              <a:ext uri="{FF2B5EF4-FFF2-40B4-BE49-F238E27FC236}">
                <a16:creationId xmlns:a16="http://schemas.microsoft.com/office/drawing/2014/main" id="{E73D4295-E0E9-4C48-8D01-AE895D8EC412}"/>
              </a:ext>
            </a:extLst>
          </p:cNvPr>
          <p:cNvSpPr/>
          <p:nvPr/>
        </p:nvSpPr>
        <p:spPr>
          <a:xfrm>
            <a:off x="8029402" y="5866176"/>
            <a:ext cx="338447" cy="41174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正方形/長方形 89">
            <a:extLst>
              <a:ext uri="{FF2B5EF4-FFF2-40B4-BE49-F238E27FC236}">
                <a16:creationId xmlns:a16="http://schemas.microsoft.com/office/drawing/2014/main" id="{C9D30848-6E6F-A742-890E-F9342E6F8EC8}"/>
              </a:ext>
            </a:extLst>
          </p:cNvPr>
          <p:cNvSpPr/>
          <p:nvPr/>
        </p:nvSpPr>
        <p:spPr>
          <a:xfrm>
            <a:off x="8023464" y="6275319"/>
            <a:ext cx="326572" cy="262115"/>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矢印コネクタ 76">
            <a:extLst>
              <a:ext uri="{FF2B5EF4-FFF2-40B4-BE49-F238E27FC236}">
                <a16:creationId xmlns:a16="http://schemas.microsoft.com/office/drawing/2014/main" id="{15847FFE-51B0-F640-8B46-C50A334734F0}"/>
              </a:ext>
            </a:extLst>
          </p:cNvPr>
          <p:cNvCxnSpPr>
            <a:cxnSpLocks/>
          </p:cNvCxnSpPr>
          <p:nvPr/>
        </p:nvCxnSpPr>
        <p:spPr>
          <a:xfrm flipH="1">
            <a:off x="7903029" y="4627077"/>
            <a:ext cx="589374" cy="1577780"/>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91" name="正方形/長方形 90">
            <a:extLst>
              <a:ext uri="{FF2B5EF4-FFF2-40B4-BE49-F238E27FC236}">
                <a16:creationId xmlns:a16="http://schemas.microsoft.com/office/drawing/2014/main" id="{40F90F1D-BAF6-0C46-BB84-390D5158CF36}"/>
              </a:ext>
            </a:extLst>
          </p:cNvPr>
          <p:cNvSpPr/>
          <p:nvPr/>
        </p:nvSpPr>
        <p:spPr>
          <a:xfrm>
            <a:off x="8021089" y="6534044"/>
            <a:ext cx="334884"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正方形/長方形 91">
            <a:extLst>
              <a:ext uri="{FF2B5EF4-FFF2-40B4-BE49-F238E27FC236}">
                <a16:creationId xmlns:a16="http://schemas.microsoft.com/office/drawing/2014/main" id="{D164B5CC-0AFC-1044-A791-61C39CB044AE}"/>
              </a:ext>
            </a:extLst>
          </p:cNvPr>
          <p:cNvSpPr/>
          <p:nvPr/>
        </p:nvSpPr>
        <p:spPr>
          <a:xfrm>
            <a:off x="8021511" y="5681619"/>
            <a:ext cx="340399" cy="184558"/>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3" name="正方形/長方形 92">
            <a:extLst>
              <a:ext uri="{FF2B5EF4-FFF2-40B4-BE49-F238E27FC236}">
                <a16:creationId xmlns:a16="http://schemas.microsoft.com/office/drawing/2014/main" id="{FD7F10C2-B45F-8D40-A5CB-46A2E42DA9C8}"/>
              </a:ext>
            </a:extLst>
          </p:cNvPr>
          <p:cNvSpPr/>
          <p:nvPr/>
        </p:nvSpPr>
        <p:spPr>
          <a:xfrm>
            <a:off x="8624082" y="5677753"/>
            <a:ext cx="334107" cy="42583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cxnSp>
        <p:nvCxnSpPr>
          <p:cNvPr id="94" name="直線矢印コネクタ 93">
            <a:extLst>
              <a:ext uri="{FF2B5EF4-FFF2-40B4-BE49-F238E27FC236}">
                <a16:creationId xmlns:a16="http://schemas.microsoft.com/office/drawing/2014/main" id="{B4E576DD-A7DE-AC42-BD32-3F75E440F7FA}"/>
              </a:ext>
            </a:extLst>
          </p:cNvPr>
          <p:cNvCxnSpPr>
            <a:cxnSpLocks/>
          </p:cNvCxnSpPr>
          <p:nvPr/>
        </p:nvCxnSpPr>
        <p:spPr>
          <a:xfrm>
            <a:off x="8366615" y="6259915"/>
            <a:ext cx="25299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7" name="正方形/長方形 96">
            <a:extLst>
              <a:ext uri="{FF2B5EF4-FFF2-40B4-BE49-F238E27FC236}">
                <a16:creationId xmlns:a16="http://schemas.microsoft.com/office/drawing/2014/main" id="{E5D89D5B-DB3B-2048-8951-6BCA22CCBD4B}"/>
              </a:ext>
            </a:extLst>
          </p:cNvPr>
          <p:cNvSpPr/>
          <p:nvPr/>
        </p:nvSpPr>
        <p:spPr>
          <a:xfrm>
            <a:off x="8624082" y="6102993"/>
            <a:ext cx="342900" cy="432851"/>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98" name="正方形/長方形 97">
            <a:extLst>
              <a:ext uri="{FF2B5EF4-FFF2-40B4-BE49-F238E27FC236}">
                <a16:creationId xmlns:a16="http://schemas.microsoft.com/office/drawing/2014/main" id="{1CA57380-6AFD-C643-9ADF-C600E9A3F201}"/>
              </a:ext>
            </a:extLst>
          </p:cNvPr>
          <p:cNvSpPr/>
          <p:nvPr/>
        </p:nvSpPr>
        <p:spPr>
          <a:xfrm>
            <a:off x="8624082" y="6532215"/>
            <a:ext cx="3341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A</a:t>
            </a:r>
            <a:endParaRPr kumimoji="1" lang="ja-JP" altLang="en-US">
              <a:solidFill>
                <a:schemeClr val="tx1"/>
              </a:solidFill>
            </a:endParaRPr>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5" name="正方形/長方形 104">
            <a:extLst>
              <a:ext uri="{FF2B5EF4-FFF2-40B4-BE49-F238E27FC236}">
                <a16:creationId xmlns:a16="http://schemas.microsoft.com/office/drawing/2014/main" id="{57CD6FB5-BDCB-094B-BD82-8C9C9FA1650C}"/>
              </a:ext>
            </a:extLst>
          </p:cNvPr>
          <p:cNvSpPr/>
          <p:nvPr/>
        </p:nvSpPr>
        <p:spPr>
          <a:xfrm>
            <a:off x="7243144" y="5667824"/>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6" name="正方形/長方形 105">
            <a:extLst>
              <a:ext uri="{FF2B5EF4-FFF2-40B4-BE49-F238E27FC236}">
                <a16:creationId xmlns:a16="http://schemas.microsoft.com/office/drawing/2014/main" id="{0D01BD31-BFC8-3840-8233-4BBC06866893}"/>
              </a:ext>
            </a:extLst>
          </p:cNvPr>
          <p:cNvSpPr/>
          <p:nvPr/>
        </p:nvSpPr>
        <p:spPr>
          <a:xfrm>
            <a:off x="8020979" y="5678419"/>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正方形/長方形 106">
            <a:extLst>
              <a:ext uri="{FF2B5EF4-FFF2-40B4-BE49-F238E27FC236}">
                <a16:creationId xmlns:a16="http://schemas.microsoft.com/office/drawing/2014/main" id="{5BDA4962-E5A1-4543-9264-11AC1F3C8A3F}"/>
              </a:ext>
            </a:extLst>
          </p:cNvPr>
          <p:cNvSpPr/>
          <p:nvPr/>
        </p:nvSpPr>
        <p:spPr>
          <a:xfrm>
            <a:off x="8620683" y="567376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43" name="正方形/長方形 42">
            <a:extLst>
              <a:ext uri="{FF2B5EF4-FFF2-40B4-BE49-F238E27FC236}">
                <a16:creationId xmlns:a16="http://schemas.microsoft.com/office/drawing/2014/main" id="{DCD00E74-5FCC-DC42-891C-45415077EE4D}"/>
              </a:ext>
            </a:extLst>
          </p:cNvPr>
          <p:cNvSpPr/>
          <p:nvPr/>
        </p:nvSpPr>
        <p:spPr>
          <a:xfrm>
            <a:off x="6678111" y="3958775"/>
            <a:ext cx="362600" cy="369332"/>
          </a:xfrm>
          <a:prstGeom prst="rect">
            <a:avLst/>
          </a:prstGeom>
        </p:spPr>
        <p:txBody>
          <a:bodyPr wrap="none">
            <a:spAutoFit/>
          </a:bodyPr>
          <a:lstStyle/>
          <a:p>
            <a:r>
              <a:rPr lang="en-US" altLang="ja-JP" dirty="0">
                <a:solidFill>
                  <a:schemeClr val="accent1"/>
                </a:solidFill>
              </a:rPr>
              <a:t>III</a:t>
            </a:r>
            <a:endParaRPr lang="ja-JP" altLang="en-US">
              <a:solidFill>
                <a:schemeClr val="accent1"/>
              </a:solidFill>
            </a:endParaRP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742950" lvl="2" indent="-285750">
              <a:lnSpc>
                <a:spcPct val="150000"/>
              </a:lnSpc>
              <a:spcAft>
                <a:spcPts val="0"/>
              </a:spcAft>
              <a:buClr>
                <a:schemeClr val="accent1"/>
              </a:buClr>
              <a:buFontTx/>
              <a:buChar char="-"/>
            </a:pPr>
            <a:r>
              <a:rPr lang="en-US" altLang="ja-JP" dirty="0"/>
              <a:t>SNS A, B, C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ポール</a:t>
            </a:r>
            <a:r>
              <a:rPr lang="en-US" altLang="ja-JP" dirty="0"/>
              <a:t> 2 </a:t>
            </a:r>
            <a:r>
              <a:rPr lang="ja-JP" altLang="en-US"/>
              <a:t>時点での発生確率を</a:t>
            </a:r>
            <a:br>
              <a:rPr lang="en-US" altLang="ja-JP" dirty="0"/>
            </a:br>
            <a:r>
              <a:rPr lang="ja-JP" altLang="en-US"/>
              <a:t>「投稿の発生要因」の</a:t>
            </a:r>
            <a:r>
              <a:rPr lang="en-US" altLang="ja-JP" dirty="0"/>
              <a:t> 2 </a:t>
            </a:r>
            <a:r>
              <a:rPr lang="ja-JP" altLang="en-US"/>
              <a:t>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FF2F92"/>
                </a:solidFill>
              </a:rPr>
              <a:t>桃色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   </a:t>
            </a:r>
            <a:r>
              <a:rPr lang="ja-JP" altLang="en-US">
                <a:solidFill>
                  <a:srgbClr val="FF2F92"/>
                </a:solidFill>
              </a:rPr>
              <a:t>桃色</a:t>
            </a:r>
            <a:r>
              <a:rPr lang="ja-JP" altLang="en-US"/>
              <a:t>を</a:t>
            </a:r>
            <a:r>
              <a:rPr lang="ja-JP" altLang="en-US">
                <a:solidFill>
                  <a:schemeClr val="accent4"/>
                </a:solidFill>
              </a:rPr>
              <a:t>橙色</a:t>
            </a:r>
            <a:r>
              <a:rPr lang="ja-JP" altLang="en-US"/>
              <a:t>に置換</a:t>
            </a:r>
            <a:endParaRPr lang="en-US" altLang="ja-JP" dirty="0"/>
          </a:p>
          <a:p>
            <a:pPr marL="742950" lvl="2" indent="-285750">
              <a:lnSpc>
                <a:spcPct val="150000"/>
              </a:lnSpc>
              <a:spcAft>
                <a:spcPts val="0"/>
              </a:spcAft>
              <a:buClr>
                <a:schemeClr val="accent1"/>
              </a:buClr>
              <a:buFontTx/>
              <a:buChar char="-"/>
            </a:pPr>
            <a:r>
              <a:rPr lang="ja-JP" altLang="en-US">
                <a:solidFill>
                  <a:srgbClr val="FF2F92"/>
                </a:solidFill>
              </a:rPr>
              <a:t>桃色</a:t>
            </a:r>
            <a:r>
              <a:rPr lang="ja-JP" altLang="en-US"/>
              <a:t>の波は</a:t>
            </a:r>
            <a:r>
              <a:rPr lang="en-US" altLang="ja-JP" dirty="0"/>
              <a:t> SNS B (</a:t>
            </a:r>
            <a:r>
              <a:rPr lang="ja-JP" altLang="en-US">
                <a:solidFill>
                  <a:schemeClr val="accent4"/>
                </a:solidFill>
              </a:rPr>
              <a:t>橙色</a:t>
            </a:r>
            <a:r>
              <a:rPr lang="en-US" altLang="ja-JP" dirty="0"/>
              <a:t>)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VI.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が</a:t>
            </a:r>
            <a:r>
              <a:rPr lang="en-US" altLang="ja-JP" b="1" dirty="0">
                <a:solidFill>
                  <a:schemeClr val="accent1"/>
                </a:solidFill>
              </a:rPr>
              <a:t> B, C </a:t>
            </a:r>
            <a:r>
              <a:rPr lang="ja-JP" altLang="en-US" b="1">
                <a:solidFill>
                  <a:schemeClr val="accent1"/>
                </a:solidFill>
              </a:rPr>
              <a:t>と判明</a:t>
            </a:r>
            <a:endParaRPr lang="en-US" altLang="ja-JP" b="1" dirty="0">
              <a:solidFill>
                <a:schemeClr val="accent1"/>
              </a:solidFill>
            </a:endParaRPr>
          </a:p>
        </p:txBody>
      </p:sp>
      <p:sp>
        <p:nvSpPr>
          <p:cNvPr id="109" name="正方形/長方形 108">
            <a:extLst>
              <a:ext uri="{FF2B5EF4-FFF2-40B4-BE49-F238E27FC236}">
                <a16:creationId xmlns:a16="http://schemas.microsoft.com/office/drawing/2014/main" id="{3443CC87-DF2D-014F-81FC-35C13BA118BB}"/>
              </a:ext>
            </a:extLst>
          </p:cNvPr>
          <p:cNvSpPr/>
          <p:nvPr/>
        </p:nvSpPr>
        <p:spPr>
          <a:xfrm>
            <a:off x="7624606" y="4287360"/>
            <a:ext cx="397866" cy="369332"/>
          </a:xfrm>
          <a:prstGeom prst="rect">
            <a:avLst/>
          </a:prstGeom>
        </p:spPr>
        <p:txBody>
          <a:bodyPr wrap="none">
            <a:spAutoFit/>
          </a:bodyPr>
          <a:lstStyle/>
          <a:p>
            <a:r>
              <a:rPr lang="en-US" altLang="ja-JP" dirty="0">
                <a:solidFill>
                  <a:schemeClr val="accent1"/>
                </a:solidFill>
              </a:rPr>
              <a:t>IV</a:t>
            </a:r>
            <a:endParaRPr lang="ja-JP" altLang="en-US">
              <a:solidFill>
                <a:schemeClr val="accent1"/>
              </a:solidFill>
            </a:endParaRP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0" name="正方形/長方形 109">
            <a:extLst>
              <a:ext uri="{FF2B5EF4-FFF2-40B4-BE49-F238E27FC236}">
                <a16:creationId xmlns:a16="http://schemas.microsoft.com/office/drawing/2014/main" id="{B2CDA69C-EED6-9846-B947-78D3EF62E695}"/>
              </a:ext>
            </a:extLst>
          </p:cNvPr>
          <p:cNvSpPr/>
          <p:nvPr/>
        </p:nvSpPr>
        <p:spPr>
          <a:xfrm>
            <a:off x="6783405" y="5213304"/>
            <a:ext cx="330540" cy="369332"/>
          </a:xfrm>
          <a:prstGeom prst="rect">
            <a:avLst/>
          </a:prstGeom>
        </p:spPr>
        <p:txBody>
          <a:bodyPr wrap="none">
            <a:spAutoFit/>
          </a:bodyPr>
          <a:lstStyle/>
          <a:p>
            <a:r>
              <a:rPr lang="en-US" altLang="ja-JP" dirty="0">
                <a:solidFill>
                  <a:schemeClr val="accent1"/>
                </a:solidFill>
              </a:rPr>
              <a:t>V</a:t>
            </a:r>
            <a:endParaRPr lang="ja-JP" altLang="en-US">
              <a:solidFill>
                <a:schemeClr val="accent1"/>
              </a:solidFill>
            </a:endParaRPr>
          </a:p>
        </p:txBody>
      </p:sp>
      <p:sp>
        <p:nvSpPr>
          <p:cNvPr id="111" name="正方形/長方形 110">
            <a:extLst>
              <a:ext uri="{FF2B5EF4-FFF2-40B4-BE49-F238E27FC236}">
                <a16:creationId xmlns:a16="http://schemas.microsoft.com/office/drawing/2014/main" id="{BA328A7F-34CB-124F-B62A-749DFEBA447F}"/>
              </a:ext>
            </a:extLst>
          </p:cNvPr>
          <p:cNvSpPr/>
          <p:nvPr/>
        </p:nvSpPr>
        <p:spPr>
          <a:xfrm>
            <a:off x="6807883" y="6449479"/>
            <a:ext cx="397866" cy="369332"/>
          </a:xfrm>
          <a:prstGeom prst="rect">
            <a:avLst/>
          </a:prstGeom>
        </p:spPr>
        <p:txBody>
          <a:bodyPr wrap="none">
            <a:spAutoFit/>
          </a:bodyPr>
          <a:lstStyle/>
          <a:p>
            <a:r>
              <a:rPr lang="en-US" altLang="ja-JP" dirty="0">
                <a:solidFill>
                  <a:schemeClr val="accent1"/>
                </a:solidFill>
              </a:rPr>
              <a:t>VI</a:t>
            </a:r>
            <a:endParaRPr lang="ja-JP" altLang="en-US">
              <a:solidFill>
                <a:schemeClr val="accent1"/>
              </a:solidFill>
            </a:endParaRPr>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FF2F92"/>
          </a:solidFill>
          <a:ln>
            <a:solidFill>
              <a:srgbClr val="FF2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FF2F92"/>
          </a:solidFill>
          <a:ln>
            <a:solidFill>
              <a:srgbClr val="FF2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FF2F92"/>
          </a:solidFill>
          <a:ln>
            <a:solidFill>
              <a:srgbClr val="FF2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FF2F9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1" name="角丸四角形 140">
            <a:extLst>
              <a:ext uri="{FF2B5EF4-FFF2-40B4-BE49-F238E27FC236}">
                <a16:creationId xmlns:a16="http://schemas.microsoft.com/office/drawing/2014/main" id="{CF006289-A33F-764F-8CDA-6E0A15C1A969}"/>
              </a:ext>
            </a:extLst>
          </p:cNvPr>
          <p:cNvSpPr/>
          <p:nvPr/>
        </p:nvSpPr>
        <p:spPr>
          <a:xfrm>
            <a:off x="7184570" y="4076700"/>
            <a:ext cx="432081" cy="1435100"/>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143" name="角丸四角形 142">
            <a:extLst>
              <a:ext uri="{FF2B5EF4-FFF2-40B4-BE49-F238E27FC236}">
                <a16:creationId xmlns:a16="http://schemas.microsoft.com/office/drawing/2014/main" id="{9050753F-B292-A740-A0C9-19CA54CB16FA}"/>
              </a:ext>
            </a:extLst>
          </p:cNvPr>
          <p:cNvSpPr/>
          <p:nvPr/>
        </p:nvSpPr>
        <p:spPr>
          <a:xfrm>
            <a:off x="7175863" y="5612310"/>
            <a:ext cx="495300" cy="1245689"/>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5" name="正方形/長方形 144">
            <a:extLst>
              <a:ext uri="{FF2B5EF4-FFF2-40B4-BE49-F238E27FC236}">
                <a16:creationId xmlns:a16="http://schemas.microsoft.com/office/drawing/2014/main" id="{5ACBC71E-CD30-154B-9F4E-63334EDF9ABB}"/>
              </a:ext>
            </a:extLst>
          </p:cNvPr>
          <p:cNvSpPr/>
          <p:nvPr/>
        </p:nvSpPr>
        <p:spPr>
          <a:xfrm>
            <a:off x="8398054" y="1328786"/>
            <a:ext cx="490840" cy="369332"/>
          </a:xfrm>
          <a:prstGeom prst="rect">
            <a:avLst/>
          </a:prstGeom>
        </p:spPr>
        <p:txBody>
          <a:bodyPr wrap="none">
            <a:spAutoFit/>
          </a:bodyPr>
          <a:lstStyle/>
          <a:p>
            <a:r>
              <a:rPr lang="en-US" altLang="ja-JP" dirty="0">
                <a:solidFill>
                  <a:schemeClr val="accent1"/>
                </a:solidFill>
              </a:rPr>
              <a:t>I, II</a:t>
            </a:r>
            <a:endParaRPr lang="ja-JP" altLang="en-US">
              <a:solidFill>
                <a:schemeClr val="accent1"/>
              </a:solidFill>
            </a:endParaRPr>
          </a:p>
        </p:txBody>
      </p:sp>
    </p:spTree>
    <p:extLst>
      <p:ext uri="{BB962C8B-B14F-4D97-AF65-F5344CB8AC3E}">
        <p14:creationId xmlns:p14="http://schemas.microsoft.com/office/powerpoint/2010/main" val="1905286392"/>
      </p:ext>
    </p:extLst>
  </p:cSld>
  <p:clrMapOvr>
    <a:masterClrMapping/>
  </p:clrMapOvr>
</p:sld>
</file>

<file path=ppt/theme/theme1.xml><?xml version="1.0" encoding="utf-8"?>
<a:theme xmlns:a="http://schemas.openxmlformats.org/drawingml/2006/main" name="テーマ1">
  <a:themeElements>
    <a:clrScheme name="1">
      <a:dk1>
        <a:srgbClr val="000000"/>
      </a:dk1>
      <a:lt1>
        <a:srgbClr val="FFFFFF"/>
      </a:lt1>
      <a:dk2>
        <a:srgbClr val="4C4D4C"/>
      </a:dk2>
      <a:lt2>
        <a:srgbClr val="E7E6E6"/>
      </a:lt2>
      <a:accent1>
        <a:srgbClr val="8A2231"/>
      </a:accent1>
      <a:accent2>
        <a:srgbClr val="DA871F"/>
      </a:accent2>
      <a:accent3>
        <a:srgbClr val="A5A5A5"/>
      </a:accent3>
      <a:accent4>
        <a:srgbClr val="FFA200"/>
      </a:accent4>
      <a:accent5>
        <a:srgbClr val="4472C4"/>
      </a:accent5>
      <a:accent6>
        <a:srgbClr val="70AD47"/>
      </a:accent6>
      <a:hlink>
        <a:srgbClr val="3DA0D7"/>
      </a:hlink>
      <a:folHlink>
        <a:srgbClr val="954F72"/>
      </a:folHlink>
    </a:clrScheme>
    <a:fontScheme name="ヒラギノ+Helvetica Neue">
      <a:majorFont>
        <a:latin typeface="Helvetica Neue"/>
        <a:ea typeface="ヒラギノ角ゴシック W6"/>
        <a:cs typeface=""/>
      </a:majorFont>
      <a:minorFont>
        <a:latin typeface="Helvetica Neue"/>
        <a:ea typeface="ヒラギノ角ゴシック W3"/>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2" id="{AE2F6BF1-B211-0942-8533-F5A45795D230}" vid="{8D39B7E7-79BB-5040-A79E-CE2FC728CF3D}"/>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my_presentation_3</Template>
  <TotalTime>19640</TotalTime>
  <Words>1707</Words>
  <Application>Microsoft Macintosh PowerPoint</Application>
  <PresentationFormat>画面に合わせる (4:3)</PresentationFormat>
  <Paragraphs>341</Paragraphs>
  <Slides>12</Slides>
  <Notes>11</Notes>
  <HiddenSlides>0</HiddenSlides>
  <MMClips>0</MMClips>
  <ScaleCrop>false</ScaleCrop>
  <HeadingPairs>
    <vt:vector size="6" baseType="variant">
      <vt:variant>
        <vt:lpstr>使用されているフォント</vt:lpstr>
      </vt:variant>
      <vt:variant>
        <vt:i4>13</vt:i4>
      </vt:variant>
      <vt:variant>
        <vt:lpstr>テーマ</vt:lpstr>
      </vt:variant>
      <vt:variant>
        <vt:i4>1</vt:i4>
      </vt:variant>
      <vt:variant>
        <vt:lpstr>スライド タイトル</vt:lpstr>
      </vt:variant>
      <vt:variant>
        <vt:i4>12</vt:i4>
      </vt:variant>
    </vt:vector>
  </HeadingPairs>
  <TitlesOfParts>
    <vt:vector size="26" baseType="lpstr">
      <vt:lpstr>.AppleSystemUIFont</vt:lpstr>
      <vt:lpstr>ヒラギノ角ゴシック W3</vt:lpstr>
      <vt:lpstr>ヒラギノ角ゴシック W6</vt:lpstr>
      <vt:lpstr>メイリオ</vt:lpstr>
      <vt:lpstr>メイリオ</vt:lpstr>
      <vt:lpstr>メイリオ ボールド</vt:lpstr>
      <vt:lpstr>Yu Gothic</vt:lpstr>
      <vt:lpstr>Yu Gothic</vt:lpstr>
      <vt:lpstr>Arial</vt:lpstr>
      <vt:lpstr>Cambria Math</vt:lpstr>
      <vt:lpstr>Helvetica Neue</vt:lpstr>
      <vt:lpstr>Helvetica Neue 本文</vt:lpstr>
      <vt:lpstr>Wingdings</vt:lpstr>
      <vt:lpstr>テーマ1</vt:lpstr>
      <vt:lpstr>On the Origins of Memes  by Means of Fringe Web Communities</vt:lpstr>
      <vt:lpstr>背景</vt:lpstr>
      <vt:lpstr>関連研究</vt:lpstr>
      <vt:lpstr>利用する SNS データセット</vt:lpstr>
      <vt:lpstr>ミームのまとめサイト (キュレーションサービス)</vt:lpstr>
      <vt:lpstr>提案手法 1｜複数 SNS のミームを意味付け</vt:lpstr>
      <vt:lpstr>評価 1-1｜SNS 毎に投稿されるミームの割合</vt:lpstr>
      <vt:lpstr>評価 1-2｜ミームの投稿数の推移</vt:lpstr>
      <vt:lpstr>提案手法 2｜複数 SNS 間のミームの伝搬を検知</vt:lpstr>
      <vt:lpstr>評価 2-1｜拡散された人種差別的ミームの割合</vt:lpstr>
      <vt:lpstr>評価 2-2｜人種差別的ミームが拡散される確率</vt:lpstr>
      <vt:lpstr>まとめ</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金子丈</dc:creator>
  <cp:lastModifiedBy>Microsoft Office User</cp:lastModifiedBy>
  <cp:revision>495</cp:revision>
  <cp:lastPrinted>2019-07-20T13:47:08Z</cp:lastPrinted>
  <dcterms:created xsi:type="dcterms:W3CDTF">2017-02-09T05:17:45Z</dcterms:created>
  <dcterms:modified xsi:type="dcterms:W3CDTF">2019-07-20T14:01:37Z</dcterms:modified>
</cp:coreProperties>
</file>